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g.m.wikipedia.org/wiki/%D0%90%D1%80%D1%82%D0%B5%D1%80%D0%B8%D1%8F" TargetMode="External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Relationship Id="rId5" Type="http://schemas.openxmlformats.org/officeDocument/2006/relationships/hyperlink" Target="https://bg.m.wikipedia.org/wiki/%D0%9A%D0%B0%D0%BF%D0%B8%D0%BB%D1%8F%D1%80" TargetMode="External" /><Relationship Id="rId4" Type="http://schemas.openxmlformats.org/officeDocument/2006/relationships/hyperlink" Target="https://bg.m.wikipedia.org/wiki/%D0%92%D0%B5%D0%BD%D0%B0" TargetMode="Externa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B9DE5B8-6E81-1D4A-B3A7-FF798804E4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8800"/>
              <a:t>Атеросклероза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ECC98C28-0ED9-DA4E-92A1-73EB3C197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8686" y="3514272"/>
            <a:ext cx="9095564" cy="1469421"/>
          </a:xfrm>
        </p:spPr>
        <p:txBody>
          <a:bodyPr anchor="ctr">
            <a:noAutofit/>
          </a:bodyPr>
          <a:lstStyle/>
          <a:p>
            <a:pPr algn="ctr"/>
            <a:r>
              <a:rPr lang="bg-BG"/>
              <a:t>Проект по Човекът и природата, ИТ, Технологии и предприемачество, математика</a:t>
            </a:r>
          </a:p>
          <a:p>
            <a:pPr algn="ctr"/>
            <a:r>
              <a:rPr lang="bg-BG"/>
              <a:t>Моето здраве в моите ръце</a:t>
            </a:r>
          </a:p>
        </p:txBody>
      </p:sp>
    </p:spTree>
    <p:extLst>
      <p:ext uri="{BB962C8B-B14F-4D97-AF65-F5344CB8AC3E}">
        <p14:creationId xmlns:p14="http://schemas.microsoft.com/office/powerpoint/2010/main" val="31414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86DDC4B-3A1F-B640-B72A-E2643DFDE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582" y="-59929"/>
            <a:ext cx="10309145" cy="2083593"/>
          </a:xfrm>
        </p:spPr>
        <p:txBody>
          <a:bodyPr anchor="ctr">
            <a:noAutofit/>
          </a:bodyPr>
          <a:lstStyle/>
          <a:p>
            <a:pPr algn="ctr"/>
            <a:r>
              <a:rPr lang="bg-BG" sz="2400">
                <a:solidFill>
                  <a:schemeClr val="accent1"/>
                </a:solidFill>
              </a:rPr>
              <a:t>Атеросклерозата е хронично, прогресиращо заболяване, което засяга вътрешния слой на големите и средните артерии на организма. във вътрешния слой на артериите се отлагат мастни вещества и холестерол и стените на съдовете стават по-дебели и по-твърди.</a:t>
            </a:r>
          </a:p>
        </p:txBody>
      </p:sp>
      <p:pic>
        <p:nvPicPr>
          <p:cNvPr id="7" name="Картина 7">
            <a:extLst>
              <a:ext uri="{FF2B5EF4-FFF2-40B4-BE49-F238E27FC236}">
                <a16:creationId xmlns:a16="http://schemas.microsoft.com/office/drawing/2014/main" id="{414A32D8-6586-4748-8CB8-3C59BC5325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7302" y="2428082"/>
            <a:ext cx="4974519" cy="3448050"/>
          </a:xfrm>
        </p:spPr>
      </p:pic>
      <p:sp>
        <p:nvSpPr>
          <p:cNvPr id="9" name="Контейнер за съдържание 8">
            <a:extLst>
              <a:ext uri="{FF2B5EF4-FFF2-40B4-BE49-F238E27FC236}">
                <a16:creationId xmlns:a16="http://schemas.microsoft.com/office/drawing/2014/main" id="{477A7E01-648F-714F-9984-6ACCBDA8F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5419" y="2428082"/>
            <a:ext cx="4645152" cy="3441520"/>
          </a:xfrm>
        </p:spPr>
        <p:txBody>
          <a:bodyPr>
            <a:normAutofit/>
          </a:bodyPr>
          <a:lstStyle/>
          <a:p>
            <a:r>
              <a:rPr lang="bg-BG" sz="2400" b="1" i="0">
                <a:solidFill>
                  <a:srgbClr val="222222"/>
                </a:solidFill>
                <a:effectLst/>
                <a:latin typeface="-apple-system"/>
              </a:rPr>
              <a:t>Кръвоносните съдове</a:t>
            </a:r>
            <a:r>
              <a:rPr lang="bg-BG" sz="2400" b="0" i="0">
                <a:solidFill>
                  <a:srgbClr val="222222"/>
                </a:solidFill>
                <a:effectLst/>
                <a:latin typeface="-apple-system"/>
              </a:rPr>
              <a:t> в човешкото тяло са три вида: </a:t>
            </a:r>
            <a:r>
              <a:rPr lang="bg-BG" sz="2400" b="0" i="0" u="none" strike="noStrike">
                <a:solidFill>
                  <a:srgbClr val="6B4BA1"/>
                </a:solidFill>
                <a:effectLst/>
                <a:latin typeface="-apple-system"/>
                <a:hlinkClick r:id="rId3" tooltip="Артерия"/>
              </a:rPr>
              <a:t>артерии</a:t>
            </a:r>
            <a:r>
              <a:rPr lang="bg-BG" sz="2400" b="0" i="0">
                <a:solidFill>
                  <a:srgbClr val="222222"/>
                </a:solidFill>
                <a:effectLst/>
                <a:latin typeface="-apple-system"/>
              </a:rPr>
              <a:t>, </a:t>
            </a:r>
            <a:r>
              <a:rPr lang="bg-BG" sz="2400" b="0" i="0" u="none" strike="noStrike">
                <a:solidFill>
                  <a:srgbClr val="6B4BA1"/>
                </a:solidFill>
                <a:effectLst/>
                <a:latin typeface="-apple-system"/>
                <a:hlinkClick r:id="rId4" tooltip="Вена"/>
              </a:rPr>
              <a:t>вени</a:t>
            </a:r>
            <a:r>
              <a:rPr lang="bg-BG" sz="2400" b="0" i="0">
                <a:solidFill>
                  <a:srgbClr val="222222"/>
                </a:solidFill>
                <a:effectLst/>
                <a:latin typeface="-apple-system"/>
              </a:rPr>
              <a:t> и </a:t>
            </a:r>
            <a:r>
              <a:rPr lang="bg-BG" sz="2400" b="0" i="0" u="none" strike="noStrike">
                <a:solidFill>
                  <a:srgbClr val="6B4BA1"/>
                </a:solidFill>
                <a:effectLst/>
                <a:latin typeface="-apple-system"/>
                <a:hlinkClick r:id="rId5" tooltip="Капиляр"/>
              </a:rPr>
              <a:t>капиляри</a:t>
            </a:r>
            <a:r>
              <a:rPr lang="bg-BG" sz="2400" b="0" i="0">
                <a:solidFill>
                  <a:srgbClr val="222222"/>
                </a:solidFill>
                <a:effectLst/>
                <a:latin typeface="-apple-system"/>
              </a:rPr>
              <a:t>. Те имат обща дължина около 80 000км , което е 8.10⁴</a:t>
            </a:r>
            <a:endParaRPr lang="bg-BG" sz="2400"/>
          </a:p>
        </p:txBody>
      </p:sp>
    </p:spTree>
    <p:extLst>
      <p:ext uri="{BB962C8B-B14F-4D97-AF65-F5344CB8AC3E}">
        <p14:creationId xmlns:p14="http://schemas.microsoft.com/office/powerpoint/2010/main" val="260575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5862C84-E658-EC49-A0E9-083D29FB3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69" y="250031"/>
            <a:ext cx="12156281" cy="3643313"/>
          </a:xfrm>
        </p:spPr>
        <p:txBody>
          <a:bodyPr>
            <a:normAutofit/>
          </a:bodyPr>
          <a:lstStyle/>
          <a:p>
            <a:r>
              <a:rPr lang="bg-BG" sz="2800">
                <a:solidFill>
                  <a:schemeClr val="accent1"/>
                </a:solidFill>
              </a:rPr>
              <a:t>За по-ранната поява и по-тежкото протичане на атеросклерозата допринасят наследствеността, захарната болест, високото кръвно налягане, преяждането и затлъстяването, застоялият живот, тютюнопушенето, прекомерната консумация на алкохол, кафе и силен чай, умствената преумора, нервно-психичните напрежения.</a:t>
            </a:r>
          </a:p>
        </p:txBody>
      </p:sp>
      <p:pic>
        <p:nvPicPr>
          <p:cNvPr id="4" name="Картина 4">
            <a:extLst>
              <a:ext uri="{FF2B5EF4-FFF2-40B4-BE49-F238E27FC236}">
                <a16:creationId xmlns:a16="http://schemas.microsoft.com/office/drawing/2014/main" id="{7006F038-D06C-0F4B-89AB-B0CB71E7A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3" y="2607468"/>
            <a:ext cx="5670811" cy="3143250"/>
          </a:xfrm>
        </p:spPr>
      </p:pic>
      <p:pic>
        <p:nvPicPr>
          <p:cNvPr id="6" name="Картина 6">
            <a:extLst>
              <a:ext uri="{FF2B5EF4-FFF2-40B4-BE49-F238E27FC236}">
                <a16:creationId xmlns:a16="http://schemas.microsoft.com/office/drawing/2014/main" id="{4CB00264-C4EE-2341-B293-6B82A5FE5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0222" y="2821409"/>
            <a:ext cx="5274469" cy="313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97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0C50A18-6031-124B-9131-F2B8D59B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08" y="254923"/>
            <a:ext cx="11835796" cy="2082749"/>
          </a:xfrm>
        </p:spPr>
        <p:txBody>
          <a:bodyPr anchor="ctr">
            <a:noAutofit/>
          </a:bodyPr>
          <a:lstStyle/>
          <a:p>
            <a:pPr algn="ctr"/>
            <a:r>
              <a:rPr lang="bg-BG" sz="2400">
                <a:solidFill>
                  <a:schemeClr val="accent1"/>
                </a:solidFill>
              </a:rPr>
              <a:t>Атеросклерозата  дава много и разнообразни последици - смутена памет (особено за близки събития, докато спомените за далечното минало са добре съхранени). Болните стават по-мудни, движат се с малки крачки. Характерът им се променя. Оплакват се от главоболие, виене на свят, разстройство на съня. При тежките случаи може да се развие т. нар.мозъчна тромбоза с парализа на определена група мускули, смущения в говора и т.н.</a:t>
            </a:r>
          </a:p>
        </p:txBody>
      </p:sp>
      <p:pic>
        <p:nvPicPr>
          <p:cNvPr id="4" name="Картина 4">
            <a:extLst>
              <a:ext uri="{FF2B5EF4-FFF2-40B4-BE49-F238E27FC236}">
                <a16:creationId xmlns:a16="http://schemas.microsoft.com/office/drawing/2014/main" id="{2FDCDB1C-F66D-6945-8340-C732C56D3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590" y="2337672"/>
            <a:ext cx="5563817" cy="3508298"/>
          </a:xfrm>
        </p:spPr>
      </p:pic>
      <p:pic>
        <p:nvPicPr>
          <p:cNvPr id="6" name="Картина 6">
            <a:extLst>
              <a:ext uri="{FF2B5EF4-FFF2-40B4-BE49-F238E27FC236}">
                <a16:creationId xmlns:a16="http://schemas.microsoft.com/office/drawing/2014/main" id="{AFED0551-F225-D945-90C6-C7206A723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0096" y="2522803"/>
            <a:ext cx="5702822" cy="332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24F94DC-94A7-4942-B77B-DECFB929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86" y="677534"/>
            <a:ext cx="9603275" cy="2267294"/>
          </a:xfrm>
        </p:spPr>
        <p:txBody>
          <a:bodyPr>
            <a:normAutofit/>
          </a:bodyPr>
          <a:lstStyle/>
          <a:p>
            <a:pPr algn="ctr"/>
            <a:r>
              <a:rPr lang="bg-BG" sz="2800">
                <a:solidFill>
                  <a:schemeClr val="accent1"/>
                </a:solidFill>
              </a:rPr>
              <a:t>Допуска се, че упоменатото увреждане на съдовата стена е резултат на действието на различни фактори – травми, инфекции, токсични влияния, повишено кръвно налягане, алергия, смущения в дейността на жлезите с вътрешна секреция.</a:t>
            </a:r>
          </a:p>
        </p:txBody>
      </p:sp>
      <p:pic>
        <p:nvPicPr>
          <p:cNvPr id="4" name="Картина 4">
            <a:extLst>
              <a:ext uri="{FF2B5EF4-FFF2-40B4-BE49-F238E27FC236}">
                <a16:creationId xmlns:a16="http://schemas.microsoft.com/office/drawing/2014/main" id="{1CED3D8F-AA23-3F40-B635-3B491428F0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816" y="2702720"/>
            <a:ext cx="4813727" cy="3226593"/>
          </a:xfrm>
        </p:spPr>
      </p:pic>
      <p:pic>
        <p:nvPicPr>
          <p:cNvPr id="6" name="Картина 6">
            <a:extLst>
              <a:ext uri="{FF2B5EF4-FFF2-40B4-BE49-F238E27FC236}">
                <a16:creationId xmlns:a16="http://schemas.microsoft.com/office/drawing/2014/main" id="{B571FE8A-B4C2-2948-B680-84FF98AF1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124" y="2694797"/>
            <a:ext cx="5357814" cy="33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19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4EEDA7C-2119-4C4A-96FE-D36FD743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685" y="462225"/>
            <a:ext cx="11549061" cy="2847712"/>
          </a:xfrm>
        </p:spPr>
        <p:txBody>
          <a:bodyPr>
            <a:normAutofit/>
          </a:bodyPr>
          <a:lstStyle/>
          <a:p>
            <a:pPr algn="ctr"/>
            <a:r>
              <a:rPr lang="bg-BG" b="0" i="0">
                <a:solidFill>
                  <a:schemeClr val="accent1"/>
                </a:solidFill>
                <a:effectLst/>
                <a:latin typeface="Tahoma" panose="020B0604030504040204" pitchFamily="34" charset="0"/>
              </a:rPr>
              <a:t>Кръвоносните съдове Могат да бъдат защитени от развитието на атеросклероза с помощта на по-големи количества калий, който се съдържа в авокадото, бананите, тиквата, Спанака, И сладкия картоф.</a:t>
            </a:r>
            <a:endParaRPr lang="bg-BG">
              <a:solidFill>
                <a:schemeClr val="accent1"/>
              </a:solidFill>
            </a:endParaRPr>
          </a:p>
        </p:txBody>
      </p:sp>
      <p:pic>
        <p:nvPicPr>
          <p:cNvPr id="4" name="Картина 4">
            <a:extLst>
              <a:ext uri="{FF2B5EF4-FFF2-40B4-BE49-F238E27FC236}">
                <a16:creationId xmlns:a16="http://schemas.microsoft.com/office/drawing/2014/main" id="{50B139D4-8A90-9E40-AECD-6E5D671E27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0094" y="2784192"/>
            <a:ext cx="4959309" cy="2967321"/>
          </a:xfrm>
        </p:spPr>
      </p:pic>
      <p:pic>
        <p:nvPicPr>
          <p:cNvPr id="6" name="Картина 6">
            <a:extLst>
              <a:ext uri="{FF2B5EF4-FFF2-40B4-BE49-F238E27FC236}">
                <a16:creationId xmlns:a16="http://schemas.microsoft.com/office/drawing/2014/main" id="{5E80AC82-11F3-B245-9C2D-6AE41DCA7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0" y="2688942"/>
            <a:ext cx="4679156" cy="333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7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B0F9BBB-4D31-F540-98C6-F9F119E8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7200"/>
              <a:t>Благодарим за Вниманието!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65C98D0-3DB3-9A45-8E05-A20195C482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sz="2400"/>
              <a:t>Изготвил: Виктория, Мирослава, Денис С, Денис А</a:t>
            </a:r>
          </a:p>
        </p:txBody>
      </p:sp>
    </p:spTree>
    <p:extLst>
      <p:ext uri="{BB962C8B-B14F-4D97-AF65-F5344CB8AC3E}">
        <p14:creationId xmlns:p14="http://schemas.microsoft.com/office/powerpoint/2010/main" val="215717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Галери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 екран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8" baseType="lpstr">
      <vt:lpstr>Галерия</vt:lpstr>
      <vt:lpstr>Атеросклероза</vt:lpstr>
      <vt:lpstr>Атеросклерозата е хронично, прогресиращо заболяване, което засяга вътрешния слой на големите и средните артерии на организма. във вътрешния слой на артериите се отлагат мастни вещества и холестерол и стените на съдовете стават по-дебели и по-твърди.</vt:lpstr>
      <vt:lpstr>За по-ранната поява и по-тежкото протичане на атеросклерозата допринасят наследствеността, захарната болест, високото кръвно налягане, преяждането и затлъстяването, застоялият живот, тютюнопушенето, прекомерната консумация на алкохол, кафе и силен чай, умствената преумора, нервно-психичните напрежения.</vt:lpstr>
      <vt:lpstr>Атеросклерозата  дава много и разнообразни последици - смутена памет (особено за близки събития, докато спомените за далечното минало са добре съхранени). Болните стават по-мудни, движат се с малки крачки. Характерът им се променя. Оплакват се от главоболие, виене на свят, разстройство на съня. При тежките случаи може да се развие т. нар.мозъчна тромбоза с парализа на определена група мускули, смущения в говора и т.н.</vt:lpstr>
      <vt:lpstr>Допуска се, че упоменатото увреждане на съдовата стена е резултат на действието на различни фактори – травми, инфекции, токсични влияния, повишено кръвно налягане, алергия, смущения в дейността на жлезите с вътрешна секреция.</vt:lpstr>
      <vt:lpstr>Кръвоносните съдове Могат да бъдат защитени от развитието на атеросклероза с помощта на по-големи количества калий, който се съдържа в авокадото, бананите, тиквата, Спанака, И сладкия картоф.</vt:lpstr>
      <vt:lpstr>Благодарим за Вниманието!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Атеросклероза</dc:title>
  <dc:creator>Виктория Мусабашова</dc:creator>
  <cp:lastModifiedBy>Виктория Мусабашова</cp:lastModifiedBy>
  <cp:revision>3</cp:revision>
  <dcterms:created xsi:type="dcterms:W3CDTF">2020-04-01T11:54:06Z</dcterms:created>
  <dcterms:modified xsi:type="dcterms:W3CDTF">2020-04-01T12:54:40Z</dcterms:modified>
</cp:coreProperties>
</file>