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8" r:id="rId2"/>
    <p:sldId id="257" r:id="rId3"/>
    <p:sldId id="260" r:id="rId4"/>
    <p:sldId id="271" r:id="rId5"/>
    <p:sldId id="262" r:id="rId6"/>
    <p:sldId id="265" r:id="rId7"/>
    <p:sldId id="281" r:id="rId8"/>
    <p:sldId id="266" r:id="rId9"/>
    <p:sldId id="273" r:id="rId10"/>
    <p:sldId id="276" r:id="rId11"/>
    <p:sldId id="274" r:id="rId12"/>
    <p:sldId id="269" r:id="rId13"/>
    <p:sldId id="279" r:id="rId14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7" autoAdjust="0"/>
  </p:normalViewPr>
  <p:slideViewPr>
    <p:cSldViewPr>
      <p:cViewPr>
        <p:scale>
          <a:sx n="77" d="100"/>
          <a:sy n="77" d="100"/>
        </p:scale>
        <p:origin x="-1176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9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23D1-6178-4182-AFDB-2B15EA72EC59}" type="datetimeFigureOut">
              <a:rPr lang="bg-BG" smtClean="0"/>
              <a:pPr/>
              <a:t>2.4.2020 г.</a:t>
            </a:fld>
            <a:endParaRPr lang="bg-B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BD353-30DD-41E6-BED0-86FF69DE5F3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23D1-6178-4182-AFDB-2B15EA72EC59}" type="datetimeFigureOut">
              <a:rPr lang="bg-BG" smtClean="0"/>
              <a:pPr/>
              <a:t>2.4.2020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BD353-30DD-41E6-BED0-86FF69DE5F3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23D1-6178-4182-AFDB-2B15EA72EC59}" type="datetimeFigureOut">
              <a:rPr lang="bg-BG" smtClean="0"/>
              <a:pPr/>
              <a:t>2.4.2020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BD353-30DD-41E6-BED0-86FF69DE5F3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лавие, съдържан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0CAF4-E5C0-4F64-8C40-13870103969A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  <p:transition spd="slow" advClick="0" advTm="10000"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лавие, текст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643D3-2E66-40FD-91AA-F77325C74B7E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  <p:transition spd="slow" advClick="0" advTm="10000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23D1-6178-4182-AFDB-2B15EA72EC59}" type="datetimeFigureOut">
              <a:rPr lang="bg-BG" smtClean="0"/>
              <a:pPr/>
              <a:t>2.4.2020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BD353-30DD-41E6-BED0-86FF69DE5F3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23D1-6178-4182-AFDB-2B15EA72EC59}" type="datetimeFigureOut">
              <a:rPr lang="bg-BG" smtClean="0"/>
              <a:pPr/>
              <a:t>2.4.2020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BD353-30DD-41E6-BED0-86FF69DE5F3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23D1-6178-4182-AFDB-2B15EA72EC59}" type="datetimeFigureOut">
              <a:rPr lang="bg-BG" smtClean="0"/>
              <a:pPr/>
              <a:t>2.4.2020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BD353-30DD-41E6-BED0-86FF69DE5F3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23D1-6178-4182-AFDB-2B15EA72EC59}" type="datetimeFigureOut">
              <a:rPr lang="bg-BG" smtClean="0"/>
              <a:pPr/>
              <a:t>2.4.2020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BD353-30DD-41E6-BED0-86FF69DE5F3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23D1-6178-4182-AFDB-2B15EA72EC59}" type="datetimeFigureOut">
              <a:rPr lang="bg-BG" smtClean="0"/>
              <a:pPr/>
              <a:t>2.4.2020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BD353-30DD-41E6-BED0-86FF69DE5F3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23D1-6178-4182-AFDB-2B15EA72EC59}" type="datetimeFigureOut">
              <a:rPr lang="bg-BG" smtClean="0"/>
              <a:pPr/>
              <a:t>2.4.2020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BD353-30DD-41E6-BED0-86FF69DE5F3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23D1-6178-4182-AFDB-2B15EA72EC59}" type="datetimeFigureOut">
              <a:rPr lang="bg-BG" smtClean="0"/>
              <a:pPr/>
              <a:t>2.4.2020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BD353-30DD-41E6-BED0-86FF69DE5F37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323D1-6178-4182-AFDB-2B15EA72EC59}" type="datetimeFigureOut">
              <a:rPr lang="bg-BG" smtClean="0"/>
              <a:pPr/>
              <a:t>2.4.2020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A7BD353-30DD-41E6-BED0-86FF69DE5F37}" type="slidenum">
              <a:rPr lang="bg-BG" smtClean="0"/>
              <a:pPr/>
              <a:t>‹#›</a:t>
            </a:fld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1323D1-6178-4182-AFDB-2B15EA72EC59}" type="datetimeFigureOut">
              <a:rPr lang="bg-BG" smtClean="0"/>
              <a:pPr/>
              <a:t>2.4.2020 г.</a:t>
            </a:fld>
            <a:endParaRPr lang="bg-B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A7BD353-30DD-41E6-BED0-86FF69DE5F37}" type="slidenum">
              <a:rPr lang="bg-BG" smtClean="0"/>
              <a:pPr/>
              <a:t>‹#›</a:t>
            </a:fld>
            <a:endParaRPr lang="bg-BG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85786" y="704088"/>
            <a:ext cx="7977214" cy="2081970"/>
          </a:xfrm>
        </p:spPr>
        <p:txBody>
          <a:bodyPr>
            <a:normAutofit/>
          </a:bodyPr>
          <a:lstStyle/>
          <a:p>
            <a:r>
              <a:rPr lang="bg-BG" dirty="0" smtClean="0"/>
              <a:t>Кръвоносна система – устройство и функции</a:t>
            </a:r>
            <a:endParaRPr lang="bg-B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bg-BG" smtClean="0"/>
              <a:t>3.2.Малък кръг на кръвообращение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3816350" cy="4114800"/>
          </a:xfrm>
        </p:spPr>
        <p:txBody>
          <a:bodyPr/>
          <a:lstStyle/>
          <a:p>
            <a:pPr eaLnBrk="1" hangingPunct="1"/>
            <a:r>
              <a:rPr lang="bg-BG" sz="2400" dirty="0" smtClean="0"/>
              <a:t>В малкия кръг в артериите тече венозна кръв, а във вените - артериална кръв.</a:t>
            </a:r>
          </a:p>
          <a:p>
            <a:pPr eaLnBrk="1" hangingPunct="1"/>
            <a:r>
              <a:rPr lang="bg-BG" sz="2400" dirty="0" smtClean="0"/>
              <a:t>Функцията на малкия кръг на кръвообращение е да превръща венозната кръв в артериална.</a:t>
            </a:r>
          </a:p>
        </p:txBody>
      </p:sp>
      <p:sp>
        <p:nvSpPr>
          <p:cNvPr id="33796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5138738" y="2017713"/>
            <a:ext cx="3816350" cy="4114800"/>
          </a:xfrm>
        </p:spPr>
        <p:txBody>
          <a:bodyPr/>
          <a:lstStyle/>
          <a:p>
            <a:pPr eaLnBrk="1" hangingPunct="1"/>
            <a:endParaRPr lang="bg-BG" sz="2400" smtClean="0"/>
          </a:p>
        </p:txBody>
      </p:sp>
      <p:pic>
        <p:nvPicPr>
          <p:cNvPr id="33797" name="Picture 5" descr="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8042" y="2071678"/>
            <a:ext cx="3658284" cy="4424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8" name="Line 8"/>
          <p:cNvSpPr>
            <a:spLocks noChangeShapeType="1"/>
          </p:cNvSpPr>
          <p:nvPr/>
        </p:nvSpPr>
        <p:spPr bwMode="auto">
          <a:xfrm flipV="1">
            <a:off x="5334000" y="2514600"/>
            <a:ext cx="1066800" cy="609600"/>
          </a:xfrm>
          <a:prstGeom prst="line">
            <a:avLst/>
          </a:prstGeom>
          <a:noFill/>
          <a:ln w="9525">
            <a:solidFill>
              <a:srgbClr val="33CC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bg-BG"/>
          </a:p>
        </p:txBody>
      </p:sp>
      <p:sp>
        <p:nvSpPr>
          <p:cNvPr id="33799" name="Line 9"/>
          <p:cNvSpPr>
            <a:spLocks noChangeShapeType="1"/>
          </p:cNvSpPr>
          <p:nvPr/>
        </p:nvSpPr>
        <p:spPr bwMode="auto">
          <a:xfrm flipH="1">
            <a:off x="7239000" y="1447800"/>
            <a:ext cx="1295400" cy="838200"/>
          </a:xfrm>
          <a:prstGeom prst="line">
            <a:avLst/>
          </a:prstGeom>
          <a:noFill/>
          <a:ln w="9525">
            <a:solidFill>
              <a:srgbClr val="33CC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bg-BG"/>
          </a:p>
        </p:txBody>
      </p:sp>
    </p:spTree>
  </p:cSld>
  <p:clrMapOvr>
    <a:masterClrMapping/>
  </p:clrMapOvr>
  <p:transition spd="slow" advClick="0" advTm="10000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g-BG" dirty="0" smtClean="0"/>
              <a:t>Какво научихме: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91744"/>
          </a:xfrm>
        </p:spPr>
        <p:txBody>
          <a:bodyPr>
            <a:normAutofit/>
          </a:bodyPr>
          <a:lstStyle/>
          <a:p>
            <a:r>
              <a:rPr lang="bg-BG" sz="2800" dirty="0" smtClean="0"/>
              <a:t>Благодарение на кръвообращението всяка клетка в тялото се храни, диша и отделя ненужни вещества. Движението на кръвта в кръвоносната система осигурява връзката между всички клетки и органи в тялото.</a:t>
            </a:r>
            <a:endParaRPr lang="bg-BG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bg-BG" sz="4800" b="1" dirty="0" smtClean="0">
                <a:solidFill>
                  <a:schemeClr val="accent1"/>
                </a:solidFill>
              </a:rPr>
              <a:t>Благодаря за вниманието!</a:t>
            </a:r>
          </a:p>
          <a:p>
            <a:endParaRPr lang="bg-BG" dirty="0" smtClean="0">
              <a:solidFill>
                <a:schemeClr val="accent1"/>
              </a:solidFill>
            </a:endParaRPr>
          </a:p>
          <a:p>
            <a:endParaRPr lang="bg-BG" dirty="0" smtClean="0"/>
          </a:p>
          <a:p>
            <a:pPr algn="r">
              <a:buNone/>
            </a:pPr>
            <a:endParaRPr lang="bg-BG" dirty="0" smtClean="0"/>
          </a:p>
          <a:p>
            <a:pPr algn="r">
              <a:buNone/>
            </a:pPr>
            <a:endParaRPr lang="bg-BG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582300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Изготвили:</a:t>
            </a:r>
            <a:br>
              <a:rPr lang="bg-BG" dirty="0" smtClean="0"/>
            </a:br>
            <a:r>
              <a:rPr lang="bg-BG" dirty="0" smtClean="0"/>
              <a:t>Лиана </a:t>
            </a:r>
            <a:r>
              <a:rPr lang="bg-BG" dirty="0" err="1" smtClean="0"/>
              <a:t>Маленкова</a:t>
            </a:r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>Айсел </a:t>
            </a:r>
            <a:r>
              <a:rPr lang="bg-BG" dirty="0" err="1" smtClean="0"/>
              <a:t>Сарачева</a:t>
            </a:r>
            <a:r>
              <a:rPr lang="bg-BG" dirty="0" smtClean="0"/>
              <a:t/>
            </a:r>
            <a:br>
              <a:rPr lang="bg-BG" dirty="0" smtClean="0"/>
            </a:br>
            <a:r>
              <a:rPr lang="bg-BG" dirty="0" smtClean="0"/>
              <a:t>Моника Шикова</a:t>
            </a:r>
            <a:br>
              <a:rPr lang="bg-BG" dirty="0" smtClean="0"/>
            </a:br>
            <a:r>
              <a:rPr lang="bg-BG" dirty="0" smtClean="0"/>
              <a:t>Микаела </a:t>
            </a:r>
            <a:r>
              <a:rPr lang="bg-BG" dirty="0" err="1" smtClean="0"/>
              <a:t>Кафеджиева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04864"/>
            <a:ext cx="5832648" cy="4176464"/>
          </a:xfrm>
        </p:spPr>
        <p:txBody>
          <a:bodyPr>
            <a:normAutofit/>
          </a:bodyPr>
          <a:lstStyle/>
          <a:p>
            <a:r>
              <a:rPr lang="bg-BG" sz="3200" b="1" dirty="0" smtClean="0"/>
              <a:t>Кръвоносната система</a:t>
            </a:r>
            <a:r>
              <a:rPr lang="bg-BG" sz="3200" dirty="0" smtClean="0"/>
              <a:t> е система, по която се придвижва кръвта в сърцето и кръвоносните съдове (</a:t>
            </a:r>
            <a:r>
              <a:rPr lang="bg-BG" sz="3200" i="1" dirty="0" smtClean="0"/>
              <a:t>артерии, вени и капиляри</a:t>
            </a:r>
            <a:r>
              <a:rPr lang="bg-BG" sz="3200" dirty="0" smtClean="0"/>
              <a:t>).</a:t>
            </a:r>
          </a:p>
          <a:p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1619672" y="620688"/>
            <a:ext cx="655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sz="3200" b="1" dirty="0" smtClean="0"/>
              <a:t>Кръвоносната система на човека</a:t>
            </a:r>
            <a:endParaRPr lang="bg-BG" sz="3200" b="1" dirty="0"/>
          </a:p>
        </p:txBody>
      </p:sp>
      <p:pic>
        <p:nvPicPr>
          <p:cNvPr id="6" name="Picture 5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1196752"/>
            <a:ext cx="3275856" cy="549441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bg-BG" b="1" dirty="0" smtClean="0"/>
              <a:t>Функции на кръвоносната система</a:t>
            </a:r>
            <a:endParaRPr lang="bg-BG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/>
          <a:lstStyle/>
          <a:p>
            <a:r>
              <a:rPr lang="bg-BG" sz="3000" dirty="0" smtClean="0"/>
              <a:t>Кръвоносната система осигурява транспорта на вещества от едно до друго място на организма.</a:t>
            </a:r>
          </a:p>
          <a:p>
            <a:r>
              <a:rPr lang="bg-BG" sz="3000" dirty="0" smtClean="0"/>
              <a:t>Сърцето се свива и отпуска, осигурява движението на кръвта в кръвоносните съдове.</a:t>
            </a:r>
          </a:p>
          <a:p>
            <a:r>
              <a:rPr lang="bg-BG" sz="3000" dirty="0" smtClean="0"/>
              <a:t>Кръвоносните съдове имат транспортна функция.</a:t>
            </a:r>
            <a:endParaRPr lang="bg-BG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bg-BG" sz="3400" smtClean="0"/>
              <a:t>В кръвоносните съдове тече артериална и венозна кръв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bg-BG" smtClean="0"/>
              <a:t>Артериалната кръв е богата на кислород и бедна на въглероден диоксид - на цвят тя е яркочерве-</a:t>
            </a:r>
          </a:p>
          <a:p>
            <a:pPr eaLnBrk="1" hangingPunct="1">
              <a:buFont typeface="Wingdings" pitchFamily="2" charset="2"/>
              <a:buNone/>
            </a:pPr>
            <a:r>
              <a:rPr lang="bg-BG" smtClean="0"/>
              <a:t>	на</a:t>
            </a:r>
          </a:p>
          <a:p>
            <a:pPr eaLnBrk="1" hangingPunct="1"/>
            <a:endParaRPr lang="bg-BG" smtClean="0"/>
          </a:p>
          <a:p>
            <a:pPr eaLnBrk="1" hangingPunct="1"/>
            <a:r>
              <a:rPr lang="bg-BG" smtClean="0"/>
              <a:t>Венозната кръв е бедна на кислород и богата на въглероден диоксид - тя е тъмночервена</a:t>
            </a:r>
          </a:p>
        </p:txBody>
      </p:sp>
      <p:pic>
        <p:nvPicPr>
          <p:cNvPr id="29700" name="Picture 5" descr="ss-sistema_clip_image0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3124200"/>
            <a:ext cx="160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1" name="AutoShape 6"/>
          <p:cNvSpPr>
            <a:spLocks noChangeArrowheads="1"/>
          </p:cNvSpPr>
          <p:nvPr/>
        </p:nvSpPr>
        <p:spPr bwMode="auto">
          <a:xfrm>
            <a:off x="4953000" y="5715000"/>
            <a:ext cx="2362200" cy="1143000"/>
          </a:xfrm>
          <a:custGeom>
            <a:avLst/>
            <a:gdLst>
              <a:gd name="T0" fmla="*/ 1181100 w 21600"/>
              <a:gd name="T1" fmla="*/ 0 h 21600"/>
              <a:gd name="T2" fmla="*/ 1113515 w 21600"/>
              <a:gd name="T3" fmla="*/ 1110298 h 21600"/>
              <a:gd name="T4" fmla="*/ 1181100 w 21600"/>
              <a:gd name="T5" fmla="*/ 63394 h 21600"/>
              <a:gd name="T6" fmla="*/ 1248685 w 21600"/>
              <a:gd name="T7" fmla="*/ 1110298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36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219" y="20384"/>
                </a:moveTo>
                <a:cubicBezTo>
                  <a:pt x="5150" y="20077"/>
                  <a:pt x="1198" y="15877"/>
                  <a:pt x="1198" y="10800"/>
                </a:cubicBezTo>
                <a:cubicBezTo>
                  <a:pt x="1198" y="5496"/>
                  <a:pt x="5496" y="1198"/>
                  <a:pt x="10800" y="1198"/>
                </a:cubicBezTo>
                <a:cubicBezTo>
                  <a:pt x="16103" y="1198"/>
                  <a:pt x="20402" y="5496"/>
                  <a:pt x="20402" y="10800"/>
                </a:cubicBezTo>
                <a:cubicBezTo>
                  <a:pt x="20402" y="15877"/>
                  <a:pt x="16449" y="20077"/>
                  <a:pt x="11380" y="20384"/>
                </a:cubicBezTo>
                <a:lnTo>
                  <a:pt x="11453" y="21580"/>
                </a:lnTo>
                <a:cubicBezTo>
                  <a:pt x="17153" y="21234"/>
                  <a:pt x="21600" y="16510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6510"/>
                  <a:pt x="4446" y="21234"/>
                  <a:pt x="10146" y="21580"/>
                </a:cubicBezTo>
                <a:close/>
              </a:path>
            </a:pathLst>
          </a:custGeom>
          <a:solidFill>
            <a:srgbClr val="65151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bg-BG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bg-BG" sz="4800" b="1" dirty="0" smtClean="0"/>
              <a:t>Кръвоносни съдове</a:t>
            </a:r>
            <a:endParaRPr lang="bg-BG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/>
          <a:lstStyle/>
          <a:p>
            <a:r>
              <a:rPr lang="bg-BG" dirty="0" smtClean="0"/>
              <a:t>При всяко сърдечно съкращение кръвта се изтласква от сърцето в артериите.</a:t>
            </a:r>
          </a:p>
          <a:p>
            <a:pPr>
              <a:buFont typeface="Wingdings" pitchFamily="2" charset="2"/>
              <a:buChar char="Ø"/>
            </a:pPr>
            <a:r>
              <a:rPr lang="bg-BG" b="1" dirty="0" smtClean="0"/>
              <a:t>Артерии</a:t>
            </a:r>
            <a:r>
              <a:rPr lang="bg-BG" dirty="0" smtClean="0"/>
              <a:t> – кръвта се движи от сърцето към всички части на тялото.</a:t>
            </a:r>
            <a:endParaRPr lang="bg-BG" dirty="0"/>
          </a:p>
        </p:txBody>
      </p:sp>
      <p:pic>
        <p:nvPicPr>
          <p:cNvPr id="4" name="Picture 3" descr="Пречистването-на-артериите-е-от-огромно-значение-за-здравето-и-живот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3789040"/>
            <a:ext cx="7524328" cy="280831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bg-BG" b="1" dirty="0" smtClean="0"/>
              <a:t> </a:t>
            </a:r>
            <a:r>
              <a:rPr lang="bg-BG" sz="2800" b="1" dirty="0" smtClean="0"/>
              <a:t>Вените</a:t>
            </a:r>
            <a:r>
              <a:rPr lang="bg-BG" sz="2800" dirty="0" smtClean="0"/>
              <a:t> са кръвоносни съдове, които връщат кръвта от органите в сърцето.</a:t>
            </a:r>
            <a:endParaRPr lang="bg-BG" sz="2800" dirty="0"/>
          </a:p>
        </p:txBody>
      </p:sp>
      <p:pic>
        <p:nvPicPr>
          <p:cNvPr id="4" name="Picture 3" descr="разширени-вени-клапи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9632" y="1916832"/>
            <a:ext cx="6624736" cy="419186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857232"/>
            <a:ext cx="6858048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4800" b="1" dirty="0" smtClean="0"/>
              <a:t>Кръвообращение</a:t>
            </a:r>
            <a:endParaRPr lang="bg-BG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bg-BG" b="1" dirty="0" smtClean="0"/>
              <a:t>Голям кръг на кръвообращение - </a:t>
            </a:r>
            <a:r>
              <a:rPr lang="bg-BG" dirty="0" smtClean="0"/>
              <a:t>кръвта се движи от едната полвина на сърцето до всички части на тялото и се връща в другата половина на сърцето. Тя доставя на клетките кислород, вода , хранителни вещества, витамини и приема от тях непотребните вещества. </a:t>
            </a:r>
          </a:p>
          <a:p>
            <a:pPr>
              <a:buFont typeface="Wingdings" pitchFamily="2" charset="2"/>
              <a:buChar char="Ø"/>
            </a:pPr>
            <a:r>
              <a:rPr lang="bg-BG" b="1" dirty="0" smtClean="0"/>
              <a:t>Малък кръг на кръвообращение </a:t>
            </a:r>
            <a:r>
              <a:rPr lang="bg-BG" dirty="0" smtClean="0"/>
              <a:t>– кръвта се движи от сърцето към белите дробове и обратно до сърцето.</a:t>
            </a:r>
            <a:endParaRPr lang="bg-B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bg-BG" smtClean="0"/>
              <a:t>3.1.Голям кръг на кръвообращение</a:t>
            </a:r>
          </a:p>
        </p:txBody>
      </p:sp>
      <p:sp>
        <p:nvSpPr>
          <p:cNvPr id="32771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609600" y="1600200"/>
            <a:ext cx="4191000" cy="4530725"/>
          </a:xfrm>
        </p:spPr>
        <p:txBody>
          <a:bodyPr/>
          <a:lstStyle/>
          <a:p>
            <a:pPr eaLnBrk="1" hangingPunct="1"/>
            <a:endParaRPr lang="bg-BG" sz="2400" smtClean="0"/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6613" y="1600200"/>
            <a:ext cx="4040187" cy="4530725"/>
          </a:xfrm>
        </p:spPr>
        <p:txBody>
          <a:bodyPr/>
          <a:lstStyle/>
          <a:p>
            <a:pPr eaLnBrk="1" hangingPunct="1"/>
            <a:r>
              <a:rPr lang="bg-BG" sz="2400" smtClean="0"/>
              <a:t>Той се характеризира с това, че в артериите тече артериална кръв, а във вените - венозна кръв.</a:t>
            </a:r>
          </a:p>
          <a:p>
            <a:pPr eaLnBrk="1" hangingPunct="1"/>
            <a:r>
              <a:rPr lang="bg-BG" sz="2400" smtClean="0"/>
              <a:t>Функцията му е да доставя кислород и вещества на клетките и да поема непотребните вещества, които те са отделили.</a:t>
            </a:r>
          </a:p>
        </p:txBody>
      </p:sp>
      <p:pic>
        <p:nvPicPr>
          <p:cNvPr id="32773" name="Picture 8" descr="body_circula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600200"/>
            <a:ext cx="3886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10000"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111</TotalTime>
  <Words>301</Words>
  <Application>Microsoft Office PowerPoint</Application>
  <PresentationFormat>Презентация на цял екран (4:3)</PresentationFormat>
  <Paragraphs>31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13</vt:i4>
      </vt:variant>
    </vt:vector>
  </HeadingPairs>
  <TitlesOfParts>
    <vt:vector size="14" baseType="lpstr">
      <vt:lpstr>Flow</vt:lpstr>
      <vt:lpstr>Кръвоносна система – устройство и функции</vt:lpstr>
      <vt:lpstr>Презентация на PowerPoint</vt:lpstr>
      <vt:lpstr>Функции на кръвоносната система</vt:lpstr>
      <vt:lpstr>В кръвоносните съдове тече артериална и венозна кръв</vt:lpstr>
      <vt:lpstr>Кръвоносни съдове</vt:lpstr>
      <vt:lpstr>Презентация на PowerPoint</vt:lpstr>
      <vt:lpstr>Презентация на PowerPoint</vt:lpstr>
      <vt:lpstr>Кръвообращение</vt:lpstr>
      <vt:lpstr>3.1.Голям кръг на кръвообращение</vt:lpstr>
      <vt:lpstr>3.2.Малък кръг на кръвообращение</vt:lpstr>
      <vt:lpstr>Какво научихме:</vt:lpstr>
      <vt:lpstr>Презентация на PowerPoint</vt:lpstr>
      <vt:lpstr>Изготвили: Лиана Маленкова Айсел Сарачева Моника Шикова Микаела Кафеджиева 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Кръвоносна система. Кръвообръщение  Човекът и природата  6 клас</dc:title>
  <dc:creator>Vanesa</dc:creator>
  <cp:lastModifiedBy>user</cp:lastModifiedBy>
  <cp:revision>14</cp:revision>
  <dcterms:created xsi:type="dcterms:W3CDTF">2016-11-24T16:36:15Z</dcterms:created>
  <dcterms:modified xsi:type="dcterms:W3CDTF">2020-04-02T17:38:43Z</dcterms:modified>
</cp:coreProperties>
</file>