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840">
          <p15:clr>
            <a:srgbClr val="A4A3A4"/>
          </p15:clr>
        </p15:guide>
        <p15:guide id="2" orient="horz" pos="2160">
          <p15:clr>
            <a:srgbClr val="A4A3A4"/>
          </p15:clr>
        </p15:guide>
      </p15:sldGuideLst>
    </p:ext>
    <p:ext uri="http://customooxmlschemas.google.com/">
      <go:slidesCustomData xmlns:go="http://customooxmlschemas.google.com/" r:id="rId15" roundtripDataSignature="AMtx7miCeuGSMKXq4ofOniLYG0OupGd3C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840"/>
        <p:guide pos="2160"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customschemas.google.com/relationships/presentationmetadata" Target="metadata"/><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3" name="Shape 23"/>
        <p:cNvGrpSpPr/>
        <p:nvPr/>
      </p:nvGrpSpPr>
      <p:grpSpPr>
        <a:xfrm>
          <a:off x="0" y="0"/>
          <a:ext cx="0" cy="0"/>
          <a:chOff x="0" y="0"/>
          <a:chExt cx="0" cy="0"/>
        </a:xfrm>
      </p:grpSpPr>
      <p:sp>
        <p:nvSpPr>
          <p:cNvPr id="24" name="Google Shape;24;p1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6" name="Google Shape;26;p1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7" name="Google Shape;2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0" name="Shape 30"/>
        <p:cNvGrpSpPr/>
        <p:nvPr/>
      </p:nvGrpSpPr>
      <p:grpSpPr>
        <a:xfrm>
          <a:off x="0" y="0"/>
          <a:ext cx="0" cy="0"/>
          <a:chOff x="0" y="0"/>
          <a:chExt cx="0" cy="0"/>
        </a:xfrm>
      </p:grpSpPr>
      <p:sp>
        <p:nvSpPr>
          <p:cNvPr id="31" name="Google Shape;31;p1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1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3" name="Google Shape;33;p1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1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5" name="Google Shape;35;p1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9" name="Shape 39"/>
        <p:cNvGrpSpPr/>
        <p:nvPr/>
      </p:nvGrpSpPr>
      <p:grpSpPr>
        <a:xfrm>
          <a:off x="0" y="0"/>
          <a:ext cx="0" cy="0"/>
          <a:chOff x="0" y="0"/>
          <a:chExt cx="0" cy="0"/>
        </a:xfrm>
      </p:grpSpPr>
      <p:sp>
        <p:nvSpPr>
          <p:cNvPr id="40" name="Google Shape;40;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15"/>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2" name="Google Shape;42;p1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3" name="Google Shape;43;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6" name="Shape 46"/>
        <p:cNvGrpSpPr/>
        <p:nvPr/>
      </p:nvGrpSpPr>
      <p:grpSpPr>
        <a:xfrm>
          <a:off x="0" y="0"/>
          <a:ext cx="0" cy="0"/>
          <a:chOff x="0" y="0"/>
          <a:chExt cx="0" cy="0"/>
        </a:xfrm>
      </p:grpSpPr>
      <p:sp>
        <p:nvSpPr>
          <p:cNvPr id="47" name="Google Shape;47;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9" name="Google Shape;49;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2" name="Shape 52"/>
        <p:cNvGrpSpPr/>
        <p:nvPr/>
      </p:nvGrpSpPr>
      <p:grpSpPr>
        <a:xfrm>
          <a:off x="0" y="0"/>
          <a:ext cx="0" cy="0"/>
          <a:chOff x="0" y="0"/>
          <a:chExt cx="0" cy="0"/>
        </a:xfrm>
      </p:grpSpPr>
      <p:sp>
        <p:nvSpPr>
          <p:cNvPr id="53" name="Google Shape;53;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 name="Shape 59"/>
        <p:cNvGrpSpPr/>
        <p:nvPr/>
      </p:nvGrpSpPr>
      <p:grpSpPr>
        <a:xfrm>
          <a:off x="0" y="0"/>
          <a:ext cx="0" cy="0"/>
          <a:chOff x="0" y="0"/>
          <a:chExt cx="0" cy="0"/>
        </a:xfrm>
      </p:grpSpPr>
      <p:sp>
        <p:nvSpPr>
          <p:cNvPr id="60" name="Google Shape;6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bg-BG"/>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2692400" y="2279535"/>
            <a:ext cx="5881255" cy="158773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548135"/>
              </a:buClr>
              <a:buSzPts val="4800"/>
              <a:buFont typeface="Calibri"/>
              <a:buNone/>
            </a:pPr>
            <a:r>
              <a:rPr i="1" lang="bg-BG" sz="4800">
                <a:solidFill>
                  <a:srgbClr val="548135"/>
                </a:solidFill>
              </a:rPr>
              <a:t>Плоско и сферично огледало</a:t>
            </a:r>
            <a:endParaRPr i="1" sz="4800">
              <a:solidFill>
                <a:srgbClr val="548135"/>
              </a:solidFill>
            </a:endParaRPr>
          </a:p>
        </p:txBody>
      </p:sp>
      <p:sp>
        <p:nvSpPr>
          <p:cNvPr id="85" name="Google Shape;85;p1"/>
          <p:cNvSpPr txBox="1"/>
          <p:nvPr>
            <p:ph idx="1" type="subTitle"/>
          </p:nvPr>
        </p:nvSpPr>
        <p:spPr>
          <a:xfrm>
            <a:off x="7992533" y="6261033"/>
            <a:ext cx="4199467" cy="478433"/>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bg-BG"/>
              <a:t>Презентация по физика и Ит</a:t>
            </a:r>
            <a:endParaRPr/>
          </a:p>
        </p:txBody>
      </p:sp>
      <p:sp>
        <p:nvSpPr>
          <p:cNvPr id="86" name="Google Shape;86;p1"/>
          <p:cNvSpPr/>
          <p:nvPr/>
        </p:nvSpPr>
        <p:spPr>
          <a:xfrm>
            <a:off x="1763760" y="4722403"/>
            <a:ext cx="654339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bg-BG" sz="4800" u="none" cap="none" strike="noStrike">
                <a:solidFill>
                  <a:schemeClr val="accent1"/>
                </a:solidFill>
                <a:latin typeface="Calibri"/>
                <a:ea typeface="Calibri"/>
                <a:cs typeface="Calibri"/>
                <a:sym typeface="Calibri"/>
              </a:rPr>
              <a:t>Светът на цветовете </a:t>
            </a:r>
            <a:endParaRPr i="1" sz="4800">
              <a:solidFill>
                <a:schemeClr val="accent1"/>
              </a:solidFill>
              <a:latin typeface="Calibri"/>
              <a:ea typeface="Calibri"/>
              <a:cs typeface="Calibri"/>
              <a:sym typeface="Calibri"/>
            </a:endParaRPr>
          </a:p>
        </p:txBody>
      </p:sp>
      <p:sp>
        <p:nvSpPr>
          <p:cNvPr id="87" name="Google Shape;87;p1"/>
          <p:cNvSpPr/>
          <p:nvPr/>
        </p:nvSpPr>
        <p:spPr>
          <a:xfrm>
            <a:off x="0" y="493698"/>
            <a:ext cx="622746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bg-BG" sz="4800">
                <a:solidFill>
                  <a:schemeClr val="dk2"/>
                </a:solidFill>
                <a:latin typeface="Calibri"/>
                <a:ea typeface="Calibri"/>
                <a:cs typeface="Calibri"/>
                <a:sym typeface="Calibri"/>
              </a:rPr>
              <a:t>Спектър на светлина </a:t>
            </a:r>
            <a:endParaRPr i="1" sz="4800">
              <a:solidFill>
                <a:schemeClr val="dk2"/>
              </a:solidFill>
              <a:latin typeface="Calibri"/>
              <a:ea typeface="Calibri"/>
              <a:cs typeface="Calibri"/>
              <a:sym typeface="Calibri"/>
            </a:endParaRPr>
          </a:p>
        </p:txBody>
      </p:sp>
      <p:pic>
        <p:nvPicPr>
          <p:cNvPr id="88" name="Google Shape;88;p1"/>
          <p:cNvPicPr preferRelativeResize="0"/>
          <p:nvPr/>
        </p:nvPicPr>
        <p:blipFill rotWithShape="1">
          <a:blip r:embed="rId3">
            <a:alphaModFix/>
          </a:blip>
          <a:srcRect b="0" l="0" r="0" t="0"/>
          <a:stretch/>
        </p:blipFill>
        <p:spPr>
          <a:xfrm>
            <a:off x="8096250" y="184870"/>
            <a:ext cx="2857500" cy="1790700"/>
          </a:xfrm>
          <a:prstGeom prst="rect">
            <a:avLst/>
          </a:prstGeom>
          <a:noFill/>
          <a:ln>
            <a:noFill/>
          </a:ln>
        </p:spPr>
      </p:pic>
      <p:pic>
        <p:nvPicPr>
          <p:cNvPr id="89" name="Google Shape;89;p1"/>
          <p:cNvPicPr preferRelativeResize="0"/>
          <p:nvPr/>
        </p:nvPicPr>
        <p:blipFill rotWithShape="1">
          <a:blip r:embed="rId4">
            <a:alphaModFix/>
          </a:blip>
          <a:srcRect b="0" l="0" r="0" t="0"/>
          <a:stretch/>
        </p:blipFill>
        <p:spPr>
          <a:xfrm>
            <a:off x="224595" y="2106730"/>
            <a:ext cx="2726037" cy="2076332"/>
          </a:xfrm>
          <a:prstGeom prst="rect">
            <a:avLst/>
          </a:prstGeom>
          <a:noFill/>
          <a:ln>
            <a:noFill/>
          </a:ln>
        </p:spPr>
      </p:pic>
      <p:pic>
        <p:nvPicPr>
          <p:cNvPr id="90" name="Google Shape;90;p1"/>
          <p:cNvPicPr preferRelativeResize="0"/>
          <p:nvPr/>
        </p:nvPicPr>
        <p:blipFill rotWithShape="1">
          <a:blip r:embed="rId5">
            <a:alphaModFix/>
          </a:blip>
          <a:srcRect b="0" l="0" r="0" t="0"/>
          <a:stretch/>
        </p:blipFill>
        <p:spPr>
          <a:xfrm>
            <a:off x="9000066" y="4471892"/>
            <a:ext cx="2363258" cy="133201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txBox="1"/>
          <p:nvPr>
            <p:ph type="title"/>
          </p:nvPr>
        </p:nvSpPr>
        <p:spPr>
          <a:xfrm>
            <a:off x="1041400" y="256659"/>
            <a:ext cx="10515600" cy="100085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bg-BG"/>
              <a:t>              </a:t>
            </a:r>
            <a:r>
              <a:rPr lang="bg-BG">
                <a:solidFill>
                  <a:srgbClr val="9933FF"/>
                </a:solidFill>
              </a:rPr>
              <a:t>С</a:t>
            </a:r>
            <a:r>
              <a:rPr lang="bg-BG">
                <a:solidFill>
                  <a:srgbClr val="7030A0"/>
                </a:solidFill>
              </a:rPr>
              <a:t>п</a:t>
            </a:r>
            <a:r>
              <a:rPr lang="bg-BG">
                <a:solidFill>
                  <a:schemeClr val="accent1"/>
                </a:solidFill>
              </a:rPr>
              <a:t>е</a:t>
            </a:r>
            <a:r>
              <a:rPr lang="bg-BG">
                <a:solidFill>
                  <a:schemeClr val="accent6"/>
                </a:solidFill>
              </a:rPr>
              <a:t>к</a:t>
            </a:r>
            <a:r>
              <a:rPr lang="bg-BG">
                <a:solidFill>
                  <a:schemeClr val="accent4"/>
                </a:solidFill>
              </a:rPr>
              <a:t>т</a:t>
            </a:r>
            <a:r>
              <a:rPr lang="bg-BG">
                <a:solidFill>
                  <a:schemeClr val="accent2"/>
                </a:solidFill>
              </a:rPr>
              <a:t>ъ</a:t>
            </a:r>
            <a:r>
              <a:rPr lang="bg-BG">
                <a:solidFill>
                  <a:srgbClr val="C00000"/>
                </a:solidFill>
              </a:rPr>
              <a:t>р</a:t>
            </a:r>
            <a:r>
              <a:rPr lang="bg-BG"/>
              <a:t> </a:t>
            </a:r>
            <a:r>
              <a:rPr lang="bg-BG">
                <a:solidFill>
                  <a:srgbClr val="9933FF"/>
                </a:solidFill>
              </a:rPr>
              <a:t>н</a:t>
            </a:r>
            <a:r>
              <a:rPr lang="bg-BG">
                <a:solidFill>
                  <a:srgbClr val="7030A0"/>
                </a:solidFill>
              </a:rPr>
              <a:t>а</a:t>
            </a:r>
            <a:r>
              <a:rPr lang="bg-BG"/>
              <a:t> </a:t>
            </a:r>
            <a:r>
              <a:rPr lang="bg-BG">
                <a:solidFill>
                  <a:schemeClr val="accent1"/>
                </a:solidFill>
              </a:rPr>
              <a:t>с</a:t>
            </a:r>
            <a:r>
              <a:rPr lang="bg-BG">
                <a:solidFill>
                  <a:schemeClr val="accent6"/>
                </a:solidFill>
              </a:rPr>
              <a:t>в</a:t>
            </a:r>
            <a:r>
              <a:rPr lang="bg-BG">
                <a:solidFill>
                  <a:schemeClr val="accent4"/>
                </a:solidFill>
              </a:rPr>
              <a:t>е</a:t>
            </a:r>
            <a:r>
              <a:rPr lang="bg-BG">
                <a:solidFill>
                  <a:schemeClr val="accent2"/>
                </a:solidFill>
              </a:rPr>
              <a:t>т</a:t>
            </a:r>
            <a:r>
              <a:rPr lang="bg-BG">
                <a:solidFill>
                  <a:srgbClr val="C00000"/>
                </a:solidFill>
              </a:rPr>
              <a:t>л</a:t>
            </a:r>
            <a:r>
              <a:rPr lang="bg-BG">
                <a:solidFill>
                  <a:srgbClr val="9933FF"/>
                </a:solidFill>
              </a:rPr>
              <a:t>и</a:t>
            </a:r>
            <a:r>
              <a:rPr lang="bg-BG">
                <a:solidFill>
                  <a:srgbClr val="7030A0"/>
                </a:solidFill>
              </a:rPr>
              <a:t>н</a:t>
            </a:r>
            <a:r>
              <a:rPr lang="bg-BG">
                <a:solidFill>
                  <a:schemeClr val="accent1"/>
                </a:solidFill>
              </a:rPr>
              <a:t>а</a:t>
            </a:r>
            <a:r>
              <a:rPr lang="bg-BG">
                <a:solidFill>
                  <a:schemeClr val="accent6"/>
                </a:solidFill>
              </a:rPr>
              <a:t>т</a:t>
            </a:r>
            <a:r>
              <a:rPr lang="bg-BG">
                <a:solidFill>
                  <a:schemeClr val="accent4"/>
                </a:solidFill>
              </a:rPr>
              <a:t>а</a:t>
            </a:r>
            <a:endParaRPr>
              <a:solidFill>
                <a:schemeClr val="accent4"/>
              </a:solidFill>
            </a:endParaRPr>
          </a:p>
        </p:txBody>
      </p:sp>
      <p:sp>
        <p:nvSpPr>
          <p:cNvPr id="96" name="Google Shape;96;p2"/>
          <p:cNvSpPr txBox="1"/>
          <p:nvPr>
            <p:ph idx="1" type="body"/>
          </p:nvPr>
        </p:nvSpPr>
        <p:spPr>
          <a:xfrm>
            <a:off x="84665" y="1433772"/>
            <a:ext cx="5257800" cy="95382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bg-BG" sz="2400"/>
              <a:t>Спектърът е резултат от разделянето на светлината на отделни цветове.</a:t>
            </a:r>
            <a:endParaRPr/>
          </a:p>
          <a:p>
            <a:pPr indent="0" lvl="0" marL="0" rtl="0" algn="l">
              <a:lnSpc>
                <a:spcPct val="90000"/>
              </a:lnSpc>
              <a:spcBef>
                <a:spcPts val="1000"/>
              </a:spcBef>
              <a:spcAft>
                <a:spcPts val="0"/>
              </a:spcAft>
              <a:buClr>
                <a:schemeClr val="dk1"/>
              </a:buClr>
              <a:buSzPts val="2800"/>
              <a:buNone/>
            </a:pPr>
            <a:r>
              <a:t/>
            </a:r>
            <a:endParaRPr/>
          </a:p>
        </p:txBody>
      </p:sp>
      <p:pic>
        <p:nvPicPr>
          <p:cNvPr id="97" name="Google Shape;97;p2"/>
          <p:cNvPicPr preferRelativeResize="0"/>
          <p:nvPr/>
        </p:nvPicPr>
        <p:blipFill rotWithShape="1">
          <a:blip r:embed="rId3">
            <a:alphaModFix/>
          </a:blip>
          <a:srcRect b="0" l="0" r="0" t="0"/>
          <a:stretch/>
        </p:blipFill>
        <p:spPr>
          <a:xfrm>
            <a:off x="7882467" y="2773946"/>
            <a:ext cx="2637367" cy="1761755"/>
          </a:xfrm>
          <a:prstGeom prst="rect">
            <a:avLst/>
          </a:prstGeom>
          <a:noFill/>
          <a:ln>
            <a:noFill/>
          </a:ln>
        </p:spPr>
      </p:pic>
      <p:pic>
        <p:nvPicPr>
          <p:cNvPr id="98" name="Google Shape;98;p2"/>
          <p:cNvPicPr preferRelativeResize="0"/>
          <p:nvPr/>
        </p:nvPicPr>
        <p:blipFill rotWithShape="1">
          <a:blip r:embed="rId4">
            <a:alphaModFix/>
          </a:blip>
          <a:srcRect b="0" l="0" r="0" t="0"/>
          <a:stretch/>
        </p:blipFill>
        <p:spPr>
          <a:xfrm>
            <a:off x="287865" y="2455334"/>
            <a:ext cx="3183467" cy="2027134"/>
          </a:xfrm>
          <a:prstGeom prst="rect">
            <a:avLst/>
          </a:prstGeom>
          <a:noFill/>
          <a:ln>
            <a:noFill/>
          </a:ln>
        </p:spPr>
      </p:pic>
      <p:sp>
        <p:nvSpPr>
          <p:cNvPr id="99" name="Google Shape;99;p2"/>
          <p:cNvSpPr/>
          <p:nvPr/>
        </p:nvSpPr>
        <p:spPr>
          <a:xfrm>
            <a:off x="6925733" y="1257518"/>
            <a:ext cx="5037666"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bg-BG" sz="2400">
                <a:solidFill>
                  <a:schemeClr val="dk1"/>
                </a:solidFill>
                <a:latin typeface="Calibri"/>
                <a:ea typeface="Calibri"/>
                <a:cs typeface="Calibri"/>
                <a:sym typeface="Calibri"/>
              </a:rPr>
              <a:t>Разлагане на светлинате е явление,при което слънчевата светлина се разделя на съставящите я цветни снопове.</a:t>
            </a:r>
            <a:endParaRPr sz="2400">
              <a:solidFill>
                <a:schemeClr val="dk1"/>
              </a:solidFill>
              <a:latin typeface="Calibri"/>
              <a:ea typeface="Calibri"/>
              <a:cs typeface="Calibri"/>
              <a:sym typeface="Calibri"/>
            </a:endParaRPr>
          </a:p>
        </p:txBody>
      </p:sp>
      <p:sp>
        <p:nvSpPr>
          <p:cNvPr id="100" name="Google Shape;100;p2"/>
          <p:cNvSpPr/>
          <p:nvPr/>
        </p:nvSpPr>
        <p:spPr>
          <a:xfrm>
            <a:off x="3669374" y="4482468"/>
            <a:ext cx="485325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bg-BG" sz="2400">
                <a:solidFill>
                  <a:schemeClr val="dk1"/>
                </a:solidFill>
                <a:latin typeface="Calibri"/>
                <a:ea typeface="Calibri"/>
                <a:cs typeface="Calibri"/>
                <a:sym typeface="Calibri"/>
              </a:rPr>
              <a:t>цветовете в спектъра на светлината</a:t>
            </a:r>
            <a:endParaRPr sz="2400">
              <a:solidFill>
                <a:schemeClr val="dk1"/>
              </a:solidFill>
              <a:latin typeface="Calibri"/>
              <a:ea typeface="Calibri"/>
              <a:cs typeface="Calibri"/>
              <a:sym typeface="Calibri"/>
            </a:endParaRPr>
          </a:p>
        </p:txBody>
      </p:sp>
      <p:pic>
        <p:nvPicPr>
          <p:cNvPr id="101" name="Google Shape;101;p2"/>
          <p:cNvPicPr preferRelativeResize="0"/>
          <p:nvPr/>
        </p:nvPicPr>
        <p:blipFill rotWithShape="1">
          <a:blip r:embed="rId5">
            <a:alphaModFix/>
          </a:blip>
          <a:srcRect b="0" l="0" r="0" t="0"/>
          <a:stretch/>
        </p:blipFill>
        <p:spPr>
          <a:xfrm>
            <a:off x="3758335" y="5020844"/>
            <a:ext cx="4438261" cy="1609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7F7F7F"/>
              </a:buClr>
              <a:buSzPts val="3200"/>
              <a:buFont typeface="Calibri"/>
              <a:buNone/>
            </a:pPr>
            <a:r>
              <a:rPr lang="bg-BG">
                <a:solidFill>
                  <a:srgbClr val="7F7F7F"/>
                </a:solidFill>
              </a:rPr>
              <a:t>Защо седемте основни цвята са прости?</a:t>
            </a:r>
            <a:endParaRPr>
              <a:solidFill>
                <a:srgbClr val="7F7F7F"/>
              </a:solidFill>
            </a:endParaRPr>
          </a:p>
        </p:txBody>
      </p:sp>
      <p:sp>
        <p:nvSpPr>
          <p:cNvPr id="107" name="Google Shape;107;p3"/>
          <p:cNvSpPr txBox="1"/>
          <p:nvPr>
            <p:ph idx="2" type="body"/>
          </p:nvPr>
        </p:nvSpPr>
        <p:spPr>
          <a:xfrm>
            <a:off x="653521" y="2802467"/>
            <a:ext cx="3791480" cy="226906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bg-BG" sz="2000"/>
              <a:t>Седемте спектрални цветове са прости, тъй като при пречупване през тристенна стъклена призма не се променят.</a:t>
            </a:r>
            <a:endParaRPr/>
          </a:p>
          <a:p>
            <a:pPr indent="0" lvl="0" marL="0" rtl="0" algn="l">
              <a:lnSpc>
                <a:spcPct val="90000"/>
              </a:lnSpc>
              <a:spcBef>
                <a:spcPts val="1000"/>
              </a:spcBef>
              <a:spcAft>
                <a:spcPts val="0"/>
              </a:spcAft>
              <a:buClr>
                <a:schemeClr val="dk1"/>
              </a:buClr>
              <a:buSzPts val="1600"/>
              <a:buNone/>
            </a:pPr>
            <a:r>
              <a:t/>
            </a:r>
            <a:endParaRPr/>
          </a:p>
        </p:txBody>
      </p:sp>
      <p:cxnSp>
        <p:nvCxnSpPr>
          <p:cNvPr id="108" name="Google Shape;108;p3"/>
          <p:cNvCxnSpPr/>
          <p:nvPr/>
        </p:nvCxnSpPr>
        <p:spPr>
          <a:xfrm rot="10800000">
            <a:off x="5147733" y="59267"/>
            <a:ext cx="2243667" cy="1998133"/>
          </a:xfrm>
          <a:prstGeom prst="straightConnector1">
            <a:avLst/>
          </a:prstGeom>
          <a:noFill/>
          <a:ln cap="flat" cmpd="sng" w="9525">
            <a:solidFill>
              <a:schemeClr val="accent1"/>
            </a:solidFill>
            <a:prstDash val="solid"/>
            <a:miter lim="800000"/>
            <a:headEnd len="sm" w="sm" type="none"/>
            <a:tailEnd len="sm" w="sm" type="none"/>
          </a:ln>
        </p:spPr>
      </p:cxnSp>
      <p:cxnSp>
        <p:nvCxnSpPr>
          <p:cNvPr id="109" name="Google Shape;109;p3"/>
          <p:cNvCxnSpPr/>
          <p:nvPr/>
        </p:nvCxnSpPr>
        <p:spPr>
          <a:xfrm flipH="1" rot="10800000">
            <a:off x="10676467" y="0"/>
            <a:ext cx="1456266" cy="2057400"/>
          </a:xfrm>
          <a:prstGeom prst="straightConnector1">
            <a:avLst/>
          </a:prstGeom>
          <a:noFill/>
          <a:ln cap="flat" cmpd="sng" w="9525">
            <a:solidFill>
              <a:schemeClr val="accent1"/>
            </a:solidFill>
            <a:prstDash val="solid"/>
            <a:miter lim="800000"/>
            <a:headEnd len="sm" w="sm" type="none"/>
            <a:tailEnd len="sm" w="sm" type="none"/>
          </a:ln>
        </p:spPr>
      </p:cxnSp>
      <p:cxnSp>
        <p:nvCxnSpPr>
          <p:cNvPr id="110" name="Google Shape;110;p3"/>
          <p:cNvCxnSpPr/>
          <p:nvPr/>
        </p:nvCxnSpPr>
        <p:spPr>
          <a:xfrm flipH="1">
            <a:off x="6011333" y="5181600"/>
            <a:ext cx="1394827" cy="1676400"/>
          </a:xfrm>
          <a:prstGeom prst="straightConnector1">
            <a:avLst/>
          </a:prstGeom>
          <a:noFill/>
          <a:ln cap="flat" cmpd="sng" w="9525">
            <a:solidFill>
              <a:schemeClr val="accent1"/>
            </a:solidFill>
            <a:prstDash val="solid"/>
            <a:miter lim="800000"/>
            <a:headEnd len="sm" w="sm" type="none"/>
            <a:tailEnd len="sm" w="sm" type="none"/>
          </a:ln>
        </p:spPr>
      </p:cxnSp>
      <p:cxnSp>
        <p:nvCxnSpPr>
          <p:cNvPr id="111" name="Google Shape;111;p3"/>
          <p:cNvCxnSpPr/>
          <p:nvPr/>
        </p:nvCxnSpPr>
        <p:spPr>
          <a:xfrm>
            <a:off x="10676467" y="5181600"/>
            <a:ext cx="1515533" cy="1676400"/>
          </a:xfrm>
          <a:prstGeom prst="straightConnector1">
            <a:avLst/>
          </a:prstGeom>
          <a:noFill/>
          <a:ln cap="flat" cmpd="sng" w="9525">
            <a:solidFill>
              <a:schemeClr val="accent1"/>
            </a:solidFill>
            <a:prstDash val="solid"/>
            <a:miter lim="800000"/>
            <a:headEnd len="sm" w="sm" type="none"/>
            <a:tailEnd len="sm" w="sm" type="none"/>
          </a:ln>
        </p:spPr>
      </p:cxnSp>
      <p:pic>
        <p:nvPicPr>
          <p:cNvPr id="112" name="Google Shape;112;p3"/>
          <p:cNvPicPr preferRelativeResize="0"/>
          <p:nvPr/>
        </p:nvPicPr>
        <p:blipFill rotWithShape="1">
          <a:blip r:embed="rId3">
            <a:alphaModFix/>
          </a:blip>
          <a:srcRect b="0" l="0" r="0" t="0"/>
          <a:stretch/>
        </p:blipFill>
        <p:spPr>
          <a:xfrm>
            <a:off x="7325211" y="2057400"/>
            <a:ext cx="3351256" cy="3014134"/>
          </a:xfrm>
          <a:prstGeom prst="rect">
            <a:avLst/>
          </a:prstGeom>
          <a:noFill/>
          <a:ln cap="sq" cmpd="sng" w="127000">
            <a:solidFill>
              <a:srgbClr val="000000"/>
            </a:solidFill>
            <a:prstDash val="solid"/>
            <a:miter lim="800000"/>
            <a:headEnd len="sm" w="sm" type="none"/>
            <a:tailEnd len="sm" w="sm" type="none"/>
          </a:ln>
          <a:effectLst>
            <a:outerShdw blurRad="57150" rotWithShape="0" algn="tl" dir="2700000" dist="5080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4"/>
          <p:cNvSpPr txBox="1"/>
          <p:nvPr>
            <p:ph type="title"/>
          </p:nvPr>
        </p:nvSpPr>
        <p:spPr>
          <a:xfrm>
            <a:off x="76199" y="4334933"/>
            <a:ext cx="5884333" cy="213360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1400"/>
              <a:buFont typeface="Calibri"/>
              <a:buNone/>
            </a:pPr>
            <a:r>
              <a:rPr lang="bg-BG" sz="1400">
                <a:solidFill>
                  <a:schemeClr val="accent1"/>
                </a:solidFill>
              </a:rPr>
              <a:t>Един от най-интересните факти за дъгите е, че няма двама души, които да могат да видят по един и същи начин една дъга.Може да си мислите, че виждате едно и също нещо; може дори да опишете дъгата, която виждате пред приятеля до вас, който ще се съгласи, че това, което вижда, изглежда точно така, както го описват. Но истината е, че не виждате едно и също.Ето защо:Когато гледате дъга, вие наблюдавате отразяващата се светлина в дъждовните капки, стоящи над хоризонта, но вашият хоризонт е различен, дори и малко по-различен от този на друг човек. Очите на вас и човека до вас не могат да бъдат на едно и също място в едно и също пространство едновременно.</a:t>
            </a:r>
            <a:br>
              <a:rPr lang="bg-BG" sz="1400">
                <a:solidFill>
                  <a:schemeClr val="accent1"/>
                </a:solidFill>
              </a:rPr>
            </a:br>
            <a:r>
              <a:rPr lang="bg-BG" sz="1400">
                <a:solidFill>
                  <a:srgbClr val="7030A0"/>
                </a:solidFill>
              </a:rPr>
              <a:t>Всеки вижда дъгата като полукръг. Но, ако пътувате със самолет и погледнете надолу през прозореца, ще видите пълен кръг на дъгата.</a:t>
            </a:r>
            <a:br>
              <a:rPr lang="bg-BG" sz="1400">
                <a:solidFill>
                  <a:srgbClr val="7030A0"/>
                </a:solidFill>
              </a:rPr>
            </a:br>
            <a:endParaRPr sz="1400">
              <a:solidFill>
                <a:srgbClr val="7030A0"/>
              </a:solidFill>
            </a:endParaRPr>
          </a:p>
        </p:txBody>
      </p:sp>
      <p:sp>
        <p:nvSpPr>
          <p:cNvPr id="118" name="Google Shape;118;p4"/>
          <p:cNvSpPr txBox="1"/>
          <p:nvPr>
            <p:ph idx="1" type="body"/>
          </p:nvPr>
        </p:nvSpPr>
        <p:spPr>
          <a:xfrm>
            <a:off x="76199" y="702733"/>
            <a:ext cx="5731934" cy="346286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C00000"/>
              </a:buClr>
              <a:buSzPts val="1400"/>
              <a:buNone/>
            </a:pPr>
            <a:r>
              <a:rPr lang="bg-BG" sz="1400">
                <a:solidFill>
                  <a:srgbClr val="C00000"/>
                </a:solidFill>
              </a:rPr>
              <a:t>Преди много години стопаните и земеделците предричали по цветовете на дъгата каква ще е реколтата тази година. Ако зеленото се откроявало означавало, че ще има много трева за добитъка. Ако пък преобладавало жълтото - ще има много добър добив на жито и царевица.</a:t>
            </a:r>
            <a:endParaRPr/>
          </a:p>
          <a:p>
            <a:pPr indent="0" lvl="0" marL="0" rtl="0" algn="l">
              <a:lnSpc>
                <a:spcPct val="90000"/>
              </a:lnSpc>
              <a:spcBef>
                <a:spcPts val="1000"/>
              </a:spcBef>
              <a:spcAft>
                <a:spcPts val="0"/>
              </a:spcAft>
              <a:buClr>
                <a:schemeClr val="accent2"/>
              </a:buClr>
              <a:buSzPts val="1400"/>
              <a:buNone/>
            </a:pPr>
            <a:r>
              <a:rPr lang="bg-BG" sz="1400">
                <a:solidFill>
                  <a:schemeClr val="accent2"/>
                </a:solidFill>
              </a:rPr>
              <a:t>Единствено и само на Земята можем да видим този природен феномен–дъгата. Причината за това е, че нашата планета е единствената с постоянни течни валежи и пряка слънчева светлина.</a:t>
            </a:r>
            <a:endParaRPr/>
          </a:p>
          <a:p>
            <a:pPr indent="0" lvl="0" marL="0" rtl="0" algn="l">
              <a:lnSpc>
                <a:spcPct val="90000"/>
              </a:lnSpc>
              <a:spcBef>
                <a:spcPts val="1000"/>
              </a:spcBef>
              <a:spcAft>
                <a:spcPts val="0"/>
              </a:spcAft>
              <a:buClr>
                <a:schemeClr val="accent4"/>
              </a:buClr>
              <a:buSzPts val="1400"/>
              <a:buNone/>
            </a:pPr>
            <a:r>
              <a:rPr lang="bg-BG" sz="1400">
                <a:solidFill>
                  <a:schemeClr val="accent4"/>
                </a:solidFill>
              </a:rPr>
              <a:t>Ако има пълнолуние и небето е ясно, Луната, която излъчва отразена от Слънцето светлина, е всъщност достатъчно светеща, за да създаде дъга на определено място. За съжаление това явление се случва доста рядко.</a:t>
            </a:r>
            <a:endParaRPr/>
          </a:p>
          <a:p>
            <a:pPr indent="0" lvl="0" marL="0" rtl="0" algn="l">
              <a:lnSpc>
                <a:spcPct val="90000"/>
              </a:lnSpc>
              <a:spcBef>
                <a:spcPts val="1000"/>
              </a:spcBef>
              <a:spcAft>
                <a:spcPts val="0"/>
              </a:spcAft>
              <a:buClr>
                <a:schemeClr val="accent6"/>
              </a:buClr>
              <a:buSzPts val="1400"/>
              <a:buNone/>
            </a:pPr>
            <a:r>
              <a:rPr lang="bg-BG" sz="1400">
                <a:solidFill>
                  <a:schemeClr val="accent6"/>
                </a:solidFill>
              </a:rPr>
              <a:t>Цветовете на дъгата са (в ред) червено, оранжево, жълто, зелено, синьо, индиго и виолетово. Това всъщност са цветовете на видимия спектър.Червеното и виолетовото имат най-дългата дължина на вълната.Но тези седем нюанса не са единствените в света, разбира се. В дъгата има още много цветове, които просто са невидими за човешкото око.</a:t>
            </a:r>
            <a:br>
              <a:rPr lang="bg-BG" sz="1400">
                <a:solidFill>
                  <a:schemeClr val="accent6"/>
                </a:solidFill>
              </a:rPr>
            </a:br>
            <a:endParaRPr sz="1400">
              <a:solidFill>
                <a:schemeClr val="accent6"/>
              </a:solidFill>
            </a:endParaRPr>
          </a:p>
        </p:txBody>
      </p:sp>
      <p:pic>
        <p:nvPicPr>
          <p:cNvPr id="119" name="Google Shape;119;p4"/>
          <p:cNvPicPr preferRelativeResize="0"/>
          <p:nvPr/>
        </p:nvPicPr>
        <p:blipFill rotWithShape="1">
          <a:blip r:embed="rId3">
            <a:alphaModFix/>
          </a:blip>
          <a:srcRect b="0" l="0" r="0" t="0"/>
          <a:stretch/>
        </p:blipFill>
        <p:spPr>
          <a:xfrm>
            <a:off x="6943090" y="2218265"/>
            <a:ext cx="4808221" cy="3005138"/>
          </a:xfrm>
          <a:prstGeom prst="rect">
            <a:avLst/>
          </a:prstGeom>
          <a:noFill/>
          <a:ln cap="sq" cmpd="thickThin" w="88900">
            <a:solidFill>
              <a:srgbClr val="000000"/>
            </a:solidFill>
            <a:prstDash val="solid"/>
            <a:miter lim="800000"/>
            <a:headEnd len="sm" w="sm" type="none"/>
            <a:tailEnd len="sm" w="sm" type="none"/>
          </a:ln>
        </p:spPr>
      </p:pic>
      <p:cxnSp>
        <p:nvCxnSpPr>
          <p:cNvPr id="120" name="Google Shape;120;p4"/>
          <p:cNvCxnSpPr/>
          <p:nvPr/>
        </p:nvCxnSpPr>
        <p:spPr>
          <a:xfrm flipH="1" rot="10800000">
            <a:off x="6959600" y="228600"/>
            <a:ext cx="2040044" cy="1989665"/>
          </a:xfrm>
          <a:prstGeom prst="straightConnector1">
            <a:avLst/>
          </a:prstGeom>
          <a:noFill/>
          <a:ln cap="flat" cmpd="sng" w="9525">
            <a:solidFill>
              <a:schemeClr val="accent1"/>
            </a:solidFill>
            <a:prstDash val="solid"/>
            <a:miter lim="800000"/>
            <a:headEnd len="sm" w="sm" type="none"/>
            <a:tailEnd len="sm" w="sm" type="none"/>
          </a:ln>
        </p:spPr>
      </p:cxnSp>
      <p:cxnSp>
        <p:nvCxnSpPr>
          <p:cNvPr id="121" name="Google Shape;121;p4"/>
          <p:cNvCxnSpPr/>
          <p:nvPr/>
        </p:nvCxnSpPr>
        <p:spPr>
          <a:xfrm rot="10800000">
            <a:off x="9017000" y="228600"/>
            <a:ext cx="2751667" cy="1989665"/>
          </a:xfrm>
          <a:prstGeom prst="straightConnector1">
            <a:avLst/>
          </a:prstGeom>
          <a:noFill/>
          <a:ln cap="flat" cmpd="sng" w="9525">
            <a:solidFill>
              <a:schemeClr val="accent1"/>
            </a:solidFill>
            <a:prstDash val="solid"/>
            <a:miter lim="800000"/>
            <a:headEnd len="sm" w="sm" type="none"/>
            <a:tailEnd len="sm" w="sm" type="none"/>
          </a:ln>
        </p:spPr>
      </p:cxnSp>
      <p:sp>
        <p:nvSpPr>
          <p:cNvPr id="122" name="Google Shape;122;p4"/>
          <p:cNvSpPr/>
          <p:nvPr/>
        </p:nvSpPr>
        <p:spPr>
          <a:xfrm>
            <a:off x="8999644" y="228600"/>
            <a:ext cx="45719" cy="45719"/>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bg-BG"/>
              <a:t>                  Светът на цветовете</a:t>
            </a:r>
            <a:endParaRPr/>
          </a:p>
        </p:txBody>
      </p:sp>
      <p:sp>
        <p:nvSpPr>
          <p:cNvPr id="128" name="Google Shape;128;p5"/>
          <p:cNvSpPr txBox="1"/>
          <p:nvPr>
            <p:ph idx="1" type="body"/>
          </p:nvPr>
        </p:nvSpPr>
        <p:spPr>
          <a:xfrm>
            <a:off x="211668" y="1781908"/>
            <a:ext cx="5455707" cy="1071358"/>
          </a:xfrm>
          <a:prstGeom prst="rect">
            <a:avLst/>
          </a:prstGeom>
          <a:noFill/>
          <a:ln>
            <a:noFill/>
          </a:ln>
        </p:spPr>
        <p:txBody>
          <a:bodyPr anchorCtr="0" anchor="b" bIns="45700" lIns="91425" spcFirstLastPara="1" rIns="91425" wrap="square" tIns="45700">
            <a:normAutofit/>
          </a:bodyPr>
          <a:lstStyle/>
          <a:p>
            <a:pPr indent="0" lvl="0" marL="0" rtl="0" algn="l">
              <a:lnSpc>
                <a:spcPct val="80000"/>
              </a:lnSpc>
              <a:spcBef>
                <a:spcPts val="0"/>
              </a:spcBef>
              <a:spcAft>
                <a:spcPts val="0"/>
              </a:spcAft>
              <a:buClr>
                <a:schemeClr val="dk1"/>
              </a:buClr>
              <a:buSzPts val="1800"/>
              <a:buNone/>
            </a:pPr>
            <a:r>
              <a:rPr b="0" lang="bg-BG" sz="1800"/>
              <a:t>Непрозрачните тела поглъщат някои цветове от спектъра на светлината и отразяват останалите.Цветът им зависи от цвета на светлината, която те отразяват.</a:t>
            </a:r>
            <a:endParaRPr b="0" sz="1800"/>
          </a:p>
        </p:txBody>
      </p:sp>
      <p:pic>
        <p:nvPicPr>
          <p:cNvPr id="129" name="Google Shape;129;p5"/>
          <p:cNvPicPr preferRelativeResize="0"/>
          <p:nvPr>
            <p:ph idx="2" type="body"/>
          </p:nvPr>
        </p:nvPicPr>
        <p:blipFill rotWithShape="1">
          <a:blip r:embed="rId3">
            <a:alphaModFix/>
          </a:blip>
          <a:srcRect b="0" l="0" r="0" t="0"/>
          <a:stretch/>
        </p:blipFill>
        <p:spPr>
          <a:xfrm>
            <a:off x="211668" y="3199758"/>
            <a:ext cx="4519612" cy="2989904"/>
          </a:xfrm>
          <a:prstGeom prst="rect">
            <a:avLst/>
          </a:prstGeom>
          <a:noFill/>
          <a:ln>
            <a:noFill/>
          </a:ln>
        </p:spPr>
      </p:pic>
      <p:sp>
        <p:nvSpPr>
          <p:cNvPr id="130" name="Google Shape;130;p5"/>
          <p:cNvSpPr txBox="1"/>
          <p:nvPr>
            <p:ph idx="3" type="body"/>
          </p:nvPr>
        </p:nvSpPr>
        <p:spPr>
          <a:xfrm>
            <a:off x="6096000" y="1781908"/>
            <a:ext cx="5461000" cy="1071359"/>
          </a:xfrm>
          <a:prstGeom prst="rect">
            <a:avLst/>
          </a:prstGeom>
          <a:noFill/>
          <a:ln>
            <a:noFill/>
          </a:ln>
        </p:spPr>
        <p:txBody>
          <a:bodyPr anchorCtr="0" anchor="b" bIns="45700" lIns="91425" spcFirstLastPara="1" rIns="91425" wrap="square" tIns="45700">
            <a:normAutofit/>
          </a:bodyPr>
          <a:lstStyle/>
          <a:p>
            <a:pPr indent="0" lvl="0" marL="0" rtl="0" algn="l">
              <a:lnSpc>
                <a:spcPct val="80000"/>
              </a:lnSpc>
              <a:spcBef>
                <a:spcPts val="0"/>
              </a:spcBef>
              <a:spcAft>
                <a:spcPts val="0"/>
              </a:spcAft>
              <a:buClr>
                <a:schemeClr val="dk1"/>
              </a:buClr>
              <a:buSzPts val="1800"/>
              <a:buNone/>
            </a:pPr>
            <a:r>
              <a:rPr b="0" lang="bg-BG" sz="1800"/>
              <a:t>Основните цветове са известни с това име, защото пре смесването на три цветни снопа ,получаваме бяла светлина и останалите цветове.Те са червен,оранжев,син,тъмносин,жълт,зелен,виолетов.</a:t>
            </a:r>
            <a:endParaRPr b="0" sz="1800"/>
          </a:p>
        </p:txBody>
      </p:sp>
      <p:pic>
        <p:nvPicPr>
          <p:cNvPr id="131" name="Google Shape;131;p5"/>
          <p:cNvPicPr preferRelativeResize="0"/>
          <p:nvPr>
            <p:ph idx="4" type="body"/>
          </p:nvPr>
        </p:nvPicPr>
        <p:blipFill rotWithShape="1">
          <a:blip r:embed="rId4">
            <a:alphaModFix/>
          </a:blip>
          <a:srcRect b="0" l="0" r="0" t="0"/>
          <a:stretch/>
        </p:blipFill>
        <p:spPr>
          <a:xfrm>
            <a:off x="7275262" y="3200400"/>
            <a:ext cx="3346952" cy="298926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6"/>
          <p:cNvSpPr txBox="1"/>
          <p:nvPr>
            <p:ph type="title"/>
          </p:nvPr>
        </p:nvSpPr>
        <p:spPr>
          <a:xfrm>
            <a:off x="839787" y="822960"/>
            <a:ext cx="3932237" cy="1600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2"/>
              </a:buClr>
              <a:buSzPts val="2880"/>
              <a:buFont typeface="Calibri"/>
              <a:buNone/>
            </a:pPr>
            <a:r>
              <a:rPr lang="bg-BG" sz="2880">
                <a:solidFill>
                  <a:schemeClr val="accent2"/>
                </a:solidFill>
              </a:rPr>
              <a:t>Защо надписът "ЛИНЕЙКА" върху колите на бърза помощ е обърнат огледално?</a:t>
            </a:r>
            <a:endParaRPr sz="2880">
              <a:solidFill>
                <a:schemeClr val="accent2"/>
              </a:solidFill>
            </a:endParaRPr>
          </a:p>
        </p:txBody>
      </p:sp>
      <p:pic>
        <p:nvPicPr>
          <p:cNvPr id="137" name="Google Shape;137;p6"/>
          <p:cNvPicPr preferRelativeResize="0"/>
          <p:nvPr>
            <p:ph idx="2" type="pic"/>
          </p:nvPr>
        </p:nvPicPr>
        <p:blipFill rotWithShape="1">
          <a:blip r:embed="rId3">
            <a:alphaModFix/>
          </a:blip>
          <a:srcRect b="21161" l="2508" r="2508" t="0"/>
          <a:stretch/>
        </p:blipFill>
        <p:spPr>
          <a:xfrm>
            <a:off x="5806642" y="1303310"/>
            <a:ext cx="6172200" cy="3842270"/>
          </a:xfrm>
          <a:prstGeom prst="rect">
            <a:avLst/>
          </a:prstGeom>
          <a:noFill/>
          <a:ln>
            <a:noFill/>
          </a:ln>
        </p:spPr>
      </p:pic>
      <p:sp>
        <p:nvSpPr>
          <p:cNvPr id="138" name="Google Shape;138;p6"/>
          <p:cNvSpPr txBox="1"/>
          <p:nvPr>
            <p:ph idx="1" type="body"/>
          </p:nvPr>
        </p:nvSpPr>
        <p:spPr>
          <a:xfrm>
            <a:off x="839787" y="2539538"/>
            <a:ext cx="3932237" cy="38115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2400"/>
              <a:buNone/>
            </a:pPr>
            <a:r>
              <a:rPr lang="bg-BG" sz="2400">
                <a:solidFill>
                  <a:schemeClr val="dk2"/>
                </a:solidFill>
              </a:rPr>
              <a:t>Надписът "ЛИНЕЙКА" върху колите на бърза помощ е обърнат огледално,за да могат предните коли да прочетат надписа,когато погледнат в огледалото за обратно виждане.</a:t>
            </a:r>
            <a:endParaRPr sz="24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7"/>
          <p:cNvSpPr txBox="1"/>
          <p:nvPr>
            <p:ph type="title"/>
          </p:nvPr>
        </p:nvSpPr>
        <p:spPr>
          <a:xfrm>
            <a:off x="838200" y="123683"/>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bg-BG"/>
              <a:t>         Сферични огледала</a:t>
            </a:r>
            <a:endParaRPr/>
          </a:p>
        </p:txBody>
      </p:sp>
      <p:sp>
        <p:nvSpPr>
          <p:cNvPr id="144" name="Google Shape;144;p7"/>
          <p:cNvSpPr txBox="1"/>
          <p:nvPr>
            <p:ph idx="1" type="body"/>
          </p:nvPr>
        </p:nvSpPr>
        <p:spPr>
          <a:xfrm>
            <a:off x="838200" y="1498025"/>
            <a:ext cx="10515600" cy="5110593"/>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Clr>
                <a:schemeClr val="dk1"/>
              </a:buClr>
              <a:buSzPts val="2035"/>
              <a:buChar char="•"/>
            </a:pPr>
            <a:r>
              <a:rPr lang="bg-BG" sz="2035"/>
              <a:t>Очите на котките блестят в тъмното,защото зад ретината има отразяващ слой с форма на вдлъбнато огледало,на което ролята му е да отразява светлината обратно към източника </a:t>
            </a:r>
            <a:endParaRPr/>
          </a:p>
          <a:p>
            <a:pPr indent="-228600" lvl="0" marL="228600" rtl="0" algn="l">
              <a:lnSpc>
                <a:spcPct val="70000"/>
              </a:lnSpc>
              <a:spcBef>
                <a:spcPts val="1000"/>
              </a:spcBef>
              <a:spcAft>
                <a:spcPts val="0"/>
              </a:spcAft>
              <a:buClr>
                <a:schemeClr val="dk1"/>
              </a:buClr>
              <a:buSzPts val="2035"/>
              <a:buChar char="•"/>
            </a:pPr>
            <a:r>
              <a:rPr lang="bg-BG" sz="2035"/>
              <a:t>При вдлъбнато огледало, ако предметът е по-близо до огледалото, в сравнение с фокуса, образът е уголемен, изправен и недействителен. Ако предметът е далече от фокуса, образът е умален, обърнат и действителен.При изпъкнало огледало образът е винаги недействителен, прав и умален, независимо от местоположението на предметите пред огледалото.</a:t>
            </a:r>
            <a:endParaRPr/>
          </a:p>
          <a:p>
            <a:pPr indent="-228600" lvl="0" marL="228600" rtl="0" algn="l">
              <a:lnSpc>
                <a:spcPct val="70000"/>
              </a:lnSpc>
              <a:spcBef>
                <a:spcPts val="1000"/>
              </a:spcBef>
              <a:spcAft>
                <a:spcPts val="0"/>
              </a:spcAft>
              <a:buClr>
                <a:schemeClr val="dk1"/>
              </a:buClr>
              <a:buSzPts val="2035"/>
              <a:buChar char="•"/>
            </a:pPr>
            <a:r>
              <a:rPr lang="bg-BG" sz="2035"/>
              <a:t>В днешно време големи огледала се използват в интериора, за да </a:t>
            </a:r>
            <a:r>
              <a:rPr lang="bg-BG" sz="2035"/>
              <a:t>създаде</a:t>
            </a:r>
            <a:r>
              <a:rPr lang="bg-BG" sz="2035"/>
              <a:t> илюзия за пространство, особено в неголеми помещения. Тази традиция е възникнала още през средновековието, след като във Франция се появила техническата възможност за изработка на големи по размер огледала.</a:t>
            </a:r>
            <a:endParaRPr/>
          </a:p>
          <a:p>
            <a:pPr indent="-228600" lvl="0" marL="228600" rtl="0" algn="l">
              <a:lnSpc>
                <a:spcPct val="70000"/>
              </a:lnSpc>
              <a:spcBef>
                <a:spcPts val="1000"/>
              </a:spcBef>
              <a:spcAft>
                <a:spcPts val="0"/>
              </a:spcAft>
              <a:buClr>
                <a:schemeClr val="dk1"/>
              </a:buClr>
              <a:buSzPts val="2035"/>
              <a:buChar char="•"/>
            </a:pPr>
            <a:r>
              <a:rPr lang="bg-BG" sz="2035"/>
              <a:t> Освен в ежедневието, огледалата се използват и като рефлектори (отражатели). В голяма част от изкуствените източници на светлина (фарове, прожектори и др.) са монтирани параболични огледала за формиране на оптимален светлинен поток от успоредни лъчи.</a:t>
            </a:r>
            <a:endParaRPr/>
          </a:p>
          <a:p>
            <a:pPr indent="-228600" lvl="0" marL="228600" rtl="0" algn="l">
              <a:lnSpc>
                <a:spcPct val="70000"/>
              </a:lnSpc>
              <a:spcBef>
                <a:spcPts val="1000"/>
              </a:spcBef>
              <a:spcAft>
                <a:spcPts val="0"/>
              </a:spcAft>
              <a:buClr>
                <a:schemeClr val="dk1"/>
              </a:buClr>
              <a:buSzPts val="2035"/>
              <a:buChar char="•"/>
            </a:pPr>
            <a:r>
              <a:rPr lang="bg-BG" sz="2035"/>
              <a:t>В оптичните уреди като някои фотоапарати, телескопи, микроскопи, спектрофотометри, лазери и различни други видове промишлено оборудване също се използват огледала за фокусиране и за промяна посоката на лъчите.</a:t>
            </a:r>
            <a:endParaRPr/>
          </a:p>
          <a:p>
            <a:pPr indent="-228600" lvl="0" marL="228600" rtl="0" algn="l">
              <a:lnSpc>
                <a:spcPct val="70000"/>
              </a:lnSpc>
              <a:spcBef>
                <a:spcPts val="1000"/>
              </a:spcBef>
              <a:spcAft>
                <a:spcPts val="0"/>
              </a:spcAft>
              <a:buClr>
                <a:schemeClr val="dk1"/>
              </a:buClr>
              <a:buSzPts val="2035"/>
              <a:buChar char="•"/>
            </a:pPr>
            <a:r>
              <a:rPr lang="bg-BG" sz="2035"/>
              <a:t>Защо  ел. фенер не свети еднакво във всички посоки, а създава насочен напред сноп от светлина?Във фенера има отражател (вдлъбнато огледало).След като се отразят от това вдлъбнато огледало светлинните лъчи стават успоредни.</a:t>
            </a:r>
            <a:endParaRPr/>
          </a:p>
          <a:p>
            <a:pPr indent="-111125" lvl="0" marL="228600" rtl="0" algn="l">
              <a:lnSpc>
                <a:spcPct val="70000"/>
              </a:lnSpc>
              <a:spcBef>
                <a:spcPts val="1000"/>
              </a:spcBef>
              <a:spcAft>
                <a:spcPts val="0"/>
              </a:spcAft>
              <a:buClr>
                <a:schemeClr val="dk1"/>
              </a:buClr>
              <a:buSzPts val="1850"/>
              <a:buNone/>
            </a:pPr>
            <a:r>
              <a:t/>
            </a:r>
            <a:endParaRPr sz="1850"/>
          </a:p>
        </p:txBody>
      </p:sp>
      <p:pic>
        <p:nvPicPr>
          <p:cNvPr id="145" name="Google Shape;145;p7"/>
          <p:cNvPicPr preferRelativeResize="0"/>
          <p:nvPr/>
        </p:nvPicPr>
        <p:blipFill rotWithShape="1">
          <a:blip r:embed="rId3">
            <a:alphaModFix/>
          </a:blip>
          <a:srcRect b="0" l="0" r="0" t="0"/>
          <a:stretch/>
        </p:blipFill>
        <p:spPr>
          <a:xfrm>
            <a:off x="7229732" y="99293"/>
            <a:ext cx="1761865" cy="137434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8"/>
          <p:cNvSpPr txBox="1"/>
          <p:nvPr>
            <p:ph type="title"/>
          </p:nvPr>
        </p:nvSpPr>
        <p:spPr>
          <a:xfrm>
            <a:off x="839786" y="889462"/>
            <a:ext cx="3932237" cy="1600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bg-BG"/>
              <a:t>Елементите на сферичните огледала</a:t>
            </a:r>
            <a:endParaRPr/>
          </a:p>
        </p:txBody>
      </p:sp>
      <p:pic>
        <p:nvPicPr>
          <p:cNvPr id="151" name="Google Shape;151;p8"/>
          <p:cNvPicPr preferRelativeResize="0"/>
          <p:nvPr>
            <p:ph idx="1" type="body"/>
          </p:nvPr>
        </p:nvPicPr>
        <p:blipFill rotWithShape="1">
          <a:blip r:embed="rId3">
            <a:alphaModFix/>
          </a:blip>
          <a:srcRect b="0" l="0" r="0" t="0"/>
          <a:stretch/>
        </p:blipFill>
        <p:spPr>
          <a:xfrm>
            <a:off x="7198823" y="1963449"/>
            <a:ext cx="3882042" cy="2931102"/>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a:effectLst>
            <a:reflection blurRad="0" dir="5400000" dist="5000" endA="0" endPos="28000" fadeDir="5400000" kx="0" rotWithShape="0" algn="bl" stA="33000" stPos="0" sy="-100000" ky="0"/>
          </a:effectLst>
        </p:spPr>
      </p:pic>
      <p:sp>
        <p:nvSpPr>
          <p:cNvPr id="152" name="Google Shape;152;p8"/>
          <p:cNvSpPr txBox="1"/>
          <p:nvPr>
            <p:ph idx="2" type="body"/>
          </p:nvPr>
        </p:nvSpPr>
        <p:spPr>
          <a:xfrm>
            <a:off x="839787" y="2622665"/>
            <a:ext cx="3932237" cy="289698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bg-BG" sz="1800"/>
              <a:t>- R – радиус на кривината;</a:t>
            </a:r>
            <a:endParaRPr/>
          </a:p>
          <a:p>
            <a:pPr indent="0" lvl="0" marL="0" rtl="0" algn="l">
              <a:lnSpc>
                <a:spcPct val="90000"/>
              </a:lnSpc>
              <a:spcBef>
                <a:spcPts val="1000"/>
              </a:spcBef>
              <a:spcAft>
                <a:spcPts val="0"/>
              </a:spcAft>
              <a:buClr>
                <a:schemeClr val="dk1"/>
              </a:buClr>
              <a:buSzPts val="1800"/>
              <a:buNone/>
            </a:pPr>
            <a:r>
              <a:rPr lang="bg-BG" sz="1800"/>
              <a:t>- М – връх на огледалото;</a:t>
            </a:r>
            <a:endParaRPr/>
          </a:p>
          <a:p>
            <a:pPr indent="0" lvl="0" marL="0" rtl="0" algn="l">
              <a:lnSpc>
                <a:spcPct val="90000"/>
              </a:lnSpc>
              <a:spcBef>
                <a:spcPts val="1000"/>
              </a:spcBef>
              <a:spcAft>
                <a:spcPts val="0"/>
              </a:spcAft>
              <a:buClr>
                <a:schemeClr val="dk1"/>
              </a:buClr>
              <a:buSzPts val="1800"/>
              <a:buNone/>
            </a:pPr>
            <a:r>
              <a:rPr lang="bg-BG" sz="1800"/>
              <a:t>- главна оптична ос – правата линия, преминаваща през центъра О на сферата и върха М на огледалото</a:t>
            </a:r>
            <a:endParaRPr sz="1800"/>
          </a:p>
        </p:txBody>
      </p:sp>
      <p:cxnSp>
        <p:nvCxnSpPr>
          <p:cNvPr id="153" name="Google Shape;153;p8"/>
          <p:cNvCxnSpPr>
            <a:stCxn id="151" idx="2"/>
            <a:endCxn id="152" idx="3"/>
          </p:cNvCxnSpPr>
          <p:nvPr/>
        </p:nvCxnSpPr>
        <p:spPr>
          <a:xfrm flipH="1" rot="5400000">
            <a:off x="6544244" y="2298951"/>
            <a:ext cx="823500" cy="4367700"/>
          </a:xfrm>
          <a:prstGeom prst="bentConnector3">
            <a:avLst>
              <a:gd fmla="val 50000" name="adj1"/>
            </a:avLst>
          </a:prstGeom>
          <a:noFill/>
          <a:ln cap="flat" cmpd="sng" w="19050">
            <a:solidFill>
              <a:schemeClr val="dk1"/>
            </a:solidFill>
            <a:prstDash val="solid"/>
            <a:miter lim="800000"/>
            <a:headEnd len="sm" w="sm"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rPr lang="bg-BG"/>
              <a:t>Изготвил:Айсел Сарачева</a:t>
            </a:r>
            <a:endParaRPr/>
          </a:p>
        </p:txBody>
      </p:sp>
      <p:pic>
        <p:nvPicPr>
          <p:cNvPr id="159" name="Google Shape;159;p9"/>
          <p:cNvPicPr preferRelativeResize="0"/>
          <p:nvPr/>
        </p:nvPicPr>
        <p:blipFill>
          <a:blip r:embed="rId3">
            <a:alphaModFix/>
          </a:blip>
          <a:stretch>
            <a:fillRect/>
          </a:stretch>
        </p:blipFill>
        <p:spPr>
          <a:xfrm>
            <a:off x="2412475" y="573925"/>
            <a:ext cx="7149825" cy="3861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2021-01-16T14:18:11Z</dcterms:created>
  <dc:creator>gigabyte</dc:creator>
</cp:coreProperties>
</file>