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7" r:id="rId3"/>
    <p:sldId id="257" r:id="rId4"/>
    <p:sldId id="258" r:id="rId5"/>
    <p:sldId id="259" r:id="rId6"/>
    <p:sldId id="266" r:id="rId7"/>
    <p:sldId id="275" r:id="rId8"/>
    <p:sldId id="279" r:id="rId9"/>
    <p:sldId id="262" r:id="rId10"/>
    <p:sldId id="264" r:id="rId11"/>
    <p:sldId id="267" r:id="rId12"/>
    <p:sldId id="268" r:id="rId13"/>
    <p:sldId id="270" r:id="rId14"/>
    <p:sldId id="269" r:id="rId15"/>
    <p:sldId id="276" r:id="rId16"/>
    <p:sldId id="271" r:id="rId17"/>
    <p:sldId id="274" r:id="rId18"/>
    <p:sldId id="272" r:id="rId19"/>
    <p:sldId id="278" r:id="rId20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14" autoAdjust="0"/>
    <p:restoredTop sz="94660"/>
  </p:normalViewPr>
  <p:slideViewPr>
    <p:cSldViewPr snapToGrid="0">
      <p:cViewPr varScale="1">
        <p:scale>
          <a:sx n="67" d="100"/>
          <a:sy n="67" d="100"/>
        </p:scale>
        <p:origin x="5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9D7B44D-8827-421D-B01A-C9B3A55273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7CD89032-6C46-4BCC-843D-72C8DC0726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0E059496-5995-4FDA-993A-FE4264E72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6A0B-AA77-4AA9-A3C0-0D6BCFD50D2E}" type="datetimeFigureOut">
              <a:rPr lang="bg-BG" smtClean="0"/>
              <a:t>27.4.2020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37DED83B-FBEA-4E75-91A4-9BD22E315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26CB0E59-D546-4ACF-84E7-A722F524D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01D3-B7FA-45DD-8DFB-84C8310C17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37908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3D06100-E6D6-4E61-B399-82CC0E595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99F47B44-9EBA-4DBA-A7AA-4F64F5BF84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A6280C3A-3D4F-4E44-B389-2CDE41FEC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6A0B-AA77-4AA9-A3C0-0D6BCFD50D2E}" type="datetimeFigureOut">
              <a:rPr lang="bg-BG" smtClean="0"/>
              <a:t>27.4.2020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F6365C34-1D1D-4777-8AA3-79B6D9BE7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E3CCF462-745F-40E9-A124-DD092036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01D3-B7FA-45DD-8DFB-84C8310C17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1177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>
            <a:extLst>
              <a:ext uri="{FF2B5EF4-FFF2-40B4-BE49-F238E27FC236}">
                <a16:creationId xmlns:a16="http://schemas.microsoft.com/office/drawing/2014/main" id="{EB44D649-8532-41FD-88D0-5FFC98EDF6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>
            <a:extLst>
              <a:ext uri="{FF2B5EF4-FFF2-40B4-BE49-F238E27FC236}">
                <a16:creationId xmlns:a16="http://schemas.microsoft.com/office/drawing/2014/main" id="{97A58D89-3FDA-4ABD-B060-CE56B34688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2FC0E8EF-21D2-48FE-B7A6-3428423B0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6A0B-AA77-4AA9-A3C0-0D6BCFD50D2E}" type="datetimeFigureOut">
              <a:rPr lang="bg-BG" smtClean="0"/>
              <a:t>27.4.2020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070201FF-F757-4538-9AB6-D7BB5548F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9B064CB9-1DB4-4DF8-9A78-0F518A727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01D3-B7FA-45DD-8DFB-84C8310C17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75050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84B2097-EC6C-44B9-BB0F-74B95C779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C65545D-9FA6-4104-9584-EDAC3DCBDE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462A5EC0-29B0-4012-964E-9B727E496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6A0B-AA77-4AA9-A3C0-0D6BCFD50D2E}" type="datetimeFigureOut">
              <a:rPr lang="bg-BG" smtClean="0"/>
              <a:t>27.4.2020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7C10D5BC-5128-4E79-A207-FB20F5F0D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0821CE47-65C7-4EDD-B503-B0D406AE6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01D3-B7FA-45DD-8DFB-84C8310C17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77651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AC6515C-EDAC-4A64-9688-A1D9A9780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D7BA7041-B066-4F16-A81C-A5AF18BD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EA25C9FB-5660-4476-9D27-0E0AC5243D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6A0B-AA77-4AA9-A3C0-0D6BCFD50D2E}" type="datetimeFigureOut">
              <a:rPr lang="bg-BG" smtClean="0"/>
              <a:t>27.4.2020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1B3728C8-CEDD-4CAC-9BDC-6E275B5CC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D1F0C89E-8297-45E5-A42D-40529BA75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01D3-B7FA-45DD-8DFB-84C8310C17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277836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A1628B6-BBAE-4E63-89E2-6C934ACD53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547DE2E-8C8D-473A-9E8F-6C67A5772A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8C9C8762-20F8-4B55-9CBD-9885C0B99B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3AFA8571-6E22-4ACC-820B-515513243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6A0B-AA77-4AA9-A3C0-0D6BCFD50D2E}" type="datetimeFigureOut">
              <a:rPr lang="bg-BG" smtClean="0"/>
              <a:t>27.4.2020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A1413808-948E-4281-A883-1008A2ED6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AD4A2E7F-665E-464C-A2D7-C8A27EE80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01D3-B7FA-45DD-8DFB-84C8310C17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68877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DAC3EE66-0883-4F4C-881D-3C0A9CAAD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50F25213-DF6D-43BA-850F-A94C142F46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E5B3BB29-E145-4603-A093-4B1FF0AA7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ACE80D3F-850A-43E0-90CC-157655AE78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08C0BEA3-AA3F-4742-A92F-D1C4FFA9C0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>
            <a:extLst>
              <a:ext uri="{FF2B5EF4-FFF2-40B4-BE49-F238E27FC236}">
                <a16:creationId xmlns:a16="http://schemas.microsoft.com/office/drawing/2014/main" id="{77511F69-91E2-4840-8223-7CF22F6FA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6A0B-AA77-4AA9-A3C0-0D6BCFD50D2E}" type="datetimeFigureOut">
              <a:rPr lang="bg-BG" smtClean="0"/>
              <a:t>27.4.2020 г.</a:t>
            </a:fld>
            <a:endParaRPr lang="bg-BG"/>
          </a:p>
        </p:txBody>
      </p:sp>
      <p:sp>
        <p:nvSpPr>
          <p:cNvPr id="8" name="Контейнер за долния колонтитул 7">
            <a:extLst>
              <a:ext uri="{FF2B5EF4-FFF2-40B4-BE49-F238E27FC236}">
                <a16:creationId xmlns:a16="http://schemas.microsoft.com/office/drawing/2014/main" id="{827A1130-EB2B-4479-B638-3539F7FD86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>
            <a:extLst>
              <a:ext uri="{FF2B5EF4-FFF2-40B4-BE49-F238E27FC236}">
                <a16:creationId xmlns:a16="http://schemas.microsoft.com/office/drawing/2014/main" id="{46EB8561-9B65-4C37-BCA3-C9527697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01D3-B7FA-45DD-8DFB-84C8310C17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2529501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E1534E4-1D59-4D63-97CD-5119317A9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>
            <a:extLst>
              <a:ext uri="{FF2B5EF4-FFF2-40B4-BE49-F238E27FC236}">
                <a16:creationId xmlns:a16="http://schemas.microsoft.com/office/drawing/2014/main" id="{DE3C5231-D542-43D6-8C4E-BC02AB164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6A0B-AA77-4AA9-A3C0-0D6BCFD50D2E}" type="datetimeFigureOut">
              <a:rPr lang="bg-BG" smtClean="0"/>
              <a:t>27.4.2020 г.</a:t>
            </a:fld>
            <a:endParaRPr lang="bg-BG"/>
          </a:p>
        </p:txBody>
      </p:sp>
      <p:sp>
        <p:nvSpPr>
          <p:cNvPr id="4" name="Контейнер за долния колонтитул 3">
            <a:extLst>
              <a:ext uri="{FF2B5EF4-FFF2-40B4-BE49-F238E27FC236}">
                <a16:creationId xmlns:a16="http://schemas.microsoft.com/office/drawing/2014/main" id="{C141088D-698B-469C-A8B7-13202AF89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>
            <a:extLst>
              <a:ext uri="{FF2B5EF4-FFF2-40B4-BE49-F238E27FC236}">
                <a16:creationId xmlns:a16="http://schemas.microsoft.com/office/drawing/2014/main" id="{232C9F76-FD72-4A89-AF06-7AA0EBEF3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01D3-B7FA-45DD-8DFB-84C8310C17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43064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>
            <a:extLst>
              <a:ext uri="{FF2B5EF4-FFF2-40B4-BE49-F238E27FC236}">
                <a16:creationId xmlns:a16="http://schemas.microsoft.com/office/drawing/2014/main" id="{C46AD451-2320-4990-9FAF-1A5C936AAF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6A0B-AA77-4AA9-A3C0-0D6BCFD50D2E}" type="datetimeFigureOut">
              <a:rPr lang="bg-BG" smtClean="0"/>
              <a:t>27.4.2020 г.</a:t>
            </a:fld>
            <a:endParaRPr lang="bg-BG"/>
          </a:p>
        </p:txBody>
      </p:sp>
      <p:sp>
        <p:nvSpPr>
          <p:cNvPr id="3" name="Контейнер за долния колонтитул 2">
            <a:extLst>
              <a:ext uri="{FF2B5EF4-FFF2-40B4-BE49-F238E27FC236}">
                <a16:creationId xmlns:a16="http://schemas.microsoft.com/office/drawing/2014/main" id="{2633E465-7127-481A-B776-FB53106A5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>
            <a:extLst>
              <a:ext uri="{FF2B5EF4-FFF2-40B4-BE49-F238E27FC236}">
                <a16:creationId xmlns:a16="http://schemas.microsoft.com/office/drawing/2014/main" id="{55832099-6BBC-4149-AEDF-AD25F482F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01D3-B7FA-45DD-8DFB-84C8310C17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34877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609E928-8D3F-429C-9855-2C378890C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22CB36F3-5381-4E9E-A42C-1A4A2C7FB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06BD4AE5-023A-4487-B440-9DA84B798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15021C40-BFF2-4528-B04C-0ABAF9FC7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6A0B-AA77-4AA9-A3C0-0D6BCFD50D2E}" type="datetimeFigureOut">
              <a:rPr lang="bg-BG" smtClean="0"/>
              <a:t>27.4.2020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8D9B5EA5-22EE-4263-9C87-9BA4FD46C1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CA8D0B25-9461-4A58-81C1-50F97C5F9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01D3-B7FA-45DD-8DFB-84C8310C17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2420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1D3BDB6-5362-4EDA-B304-4AF837CE9A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274CFE87-5996-499C-9B2A-000B053E4D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C3972B52-230A-4A7A-95BF-03BAE4F1F2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>
            <a:extLst>
              <a:ext uri="{FF2B5EF4-FFF2-40B4-BE49-F238E27FC236}">
                <a16:creationId xmlns:a16="http://schemas.microsoft.com/office/drawing/2014/main" id="{1E5464B7-FF11-4750-B93B-D9F4C9366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416A0B-AA77-4AA9-A3C0-0D6BCFD50D2E}" type="datetimeFigureOut">
              <a:rPr lang="bg-BG" smtClean="0"/>
              <a:t>27.4.2020 г.</a:t>
            </a:fld>
            <a:endParaRPr lang="bg-BG"/>
          </a:p>
        </p:txBody>
      </p:sp>
      <p:sp>
        <p:nvSpPr>
          <p:cNvPr id="6" name="Контейнер за долния колонтитул 5">
            <a:extLst>
              <a:ext uri="{FF2B5EF4-FFF2-40B4-BE49-F238E27FC236}">
                <a16:creationId xmlns:a16="http://schemas.microsoft.com/office/drawing/2014/main" id="{2399AB41-165D-45FA-9E26-6697AC581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>
            <a:extLst>
              <a:ext uri="{FF2B5EF4-FFF2-40B4-BE49-F238E27FC236}">
                <a16:creationId xmlns:a16="http://schemas.microsoft.com/office/drawing/2014/main" id="{6C695DCB-2DB1-4C1D-8306-F0899B148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B01D3-B7FA-45DD-8DFB-84C8310C17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629704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>
            <a:extLst>
              <a:ext uri="{FF2B5EF4-FFF2-40B4-BE49-F238E27FC236}">
                <a16:creationId xmlns:a16="http://schemas.microsoft.com/office/drawing/2014/main" id="{C8E73AA1-BB92-43C5-99DE-B6A1332C1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58452B4F-1D2D-45CF-96D5-EF48067EE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>
            <a:extLst>
              <a:ext uri="{FF2B5EF4-FFF2-40B4-BE49-F238E27FC236}">
                <a16:creationId xmlns:a16="http://schemas.microsoft.com/office/drawing/2014/main" id="{2244422C-B91C-4286-84D2-88F481043D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416A0B-AA77-4AA9-A3C0-0D6BCFD50D2E}" type="datetimeFigureOut">
              <a:rPr lang="bg-BG" smtClean="0"/>
              <a:t>27.4.2020 г.</a:t>
            </a:fld>
            <a:endParaRPr lang="bg-BG"/>
          </a:p>
        </p:txBody>
      </p:sp>
      <p:sp>
        <p:nvSpPr>
          <p:cNvPr id="5" name="Контейнер за долния колонтитул 4">
            <a:extLst>
              <a:ext uri="{FF2B5EF4-FFF2-40B4-BE49-F238E27FC236}">
                <a16:creationId xmlns:a16="http://schemas.microsoft.com/office/drawing/2014/main" id="{1BCF5AA3-899A-4C27-A9EB-C72709A9E9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>
            <a:extLst>
              <a:ext uri="{FF2B5EF4-FFF2-40B4-BE49-F238E27FC236}">
                <a16:creationId xmlns:a16="http://schemas.microsoft.com/office/drawing/2014/main" id="{AFE5F22E-058F-4408-9E04-25068A6B83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B01D3-B7FA-45DD-8DFB-84C8310C173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15873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biblio17.blogspot.com/2012/04/1-5.html" TargetMode="Externa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bg.wikipedia.org/w/index.php?title=%D0%A1%D0%B8%D0%BC%D1%83%D0%BB%D1%82%D0%B0%D0%BD%D0%B5%D0%BD_%D0%BF%D1%80%D0%B5%D0%B2%D0%BE%D0%B4&amp;action=edit&amp;redlink=1" TargetMode="External"/><Relationship Id="rId5" Type="http://schemas.openxmlformats.org/officeDocument/2006/relationships/hyperlink" Target="https://bg.wikipedia.org/w/index.php?title=%D0%9A%D0%BE%D0%BD%D1%81%D0%B5%D0%BA%D1%83%D1%82%D0%B8%D0%B2%D0%B5%D0%BD_%D0%BF%D1%80%D0%B5%D0%B2%D0%BE%D0%B4&amp;action=edit&amp;redlink=1" TargetMode="External"/><Relationship Id="rId4" Type="http://schemas.openxmlformats.org/officeDocument/2006/relationships/hyperlink" Target="https://creativecommons.org/licenses/by-sa/3.0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sYLHLufCrOY" TargetMode="External"/><Relationship Id="rId2" Type="http://schemas.openxmlformats.org/officeDocument/2006/relationships/hyperlink" Target="https://www.youtube.com/watch?v=uIVfZ_CYTaI" TargetMode="Externa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9EF30C2-29AC-4A0D-BC0A-A679CF113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5093520" y="2744662"/>
            <a:ext cx="6589707" cy="2387600"/>
          </a:xfrm>
        </p:spPr>
        <p:txBody>
          <a:bodyPr>
            <a:normAutofit/>
          </a:bodyPr>
          <a:lstStyle/>
          <a:p>
            <a:pPr algn="r"/>
            <a:r>
              <a:rPr lang="bg-BG" sz="2900">
                <a:solidFill>
                  <a:srgbClr val="FFFFFF"/>
                </a:solidFill>
              </a:rPr>
              <a:t>Изгубени в превода </a:t>
            </a:r>
            <a:br>
              <a:rPr lang="bg-BG" sz="2900">
                <a:solidFill>
                  <a:srgbClr val="FFFFFF"/>
                </a:solidFill>
              </a:rPr>
            </a:br>
            <a:r>
              <a:rPr lang="bg-BG" sz="2900">
                <a:solidFill>
                  <a:srgbClr val="FFFFFF"/>
                </a:solidFill>
              </a:rPr>
              <a:t>„Танц до края на любовта“</a:t>
            </a:r>
            <a:br>
              <a:rPr lang="bg-BG" sz="2900">
                <a:solidFill>
                  <a:srgbClr val="FFFFFF"/>
                </a:solidFill>
              </a:rPr>
            </a:br>
            <a:r>
              <a:rPr lang="bg-BG" sz="2900">
                <a:solidFill>
                  <a:srgbClr val="FFFFFF"/>
                </a:solidFill>
              </a:rPr>
              <a:t>Интердисциплинарен проект за седми клас по АЕ, РЕ,БЕЛ, ИИ, музика</a:t>
            </a:r>
            <a:br>
              <a:rPr lang="bg-BG" sz="2900">
                <a:solidFill>
                  <a:srgbClr val="FFFFFF"/>
                </a:solidFill>
              </a:rPr>
            </a:br>
            <a:endParaRPr lang="bg-BG" sz="2900" b="1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FFFF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5093520" y="5224337"/>
            <a:ext cx="6589707" cy="1329443"/>
          </a:xfrm>
        </p:spPr>
        <p:txBody>
          <a:bodyPr>
            <a:normAutofit/>
          </a:bodyPr>
          <a:lstStyle/>
          <a:p>
            <a:pPr algn="r"/>
            <a:endParaRPr lang="bg-BG">
              <a:solidFill>
                <a:srgbClr val="FFFFFF"/>
              </a:solidFill>
            </a:endParaRPr>
          </a:p>
          <a:p>
            <a:pPr algn="r"/>
            <a:r>
              <a:rPr lang="bg-BG">
                <a:solidFill>
                  <a:srgbClr val="FFFFFF"/>
                </a:solidFill>
              </a:rPr>
              <a:t>27. 04.2020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66A0658-1CC4-4B0D-AAB7-A702286AF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04F1504-431A-4D86-9091-AE7E4B333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804283-B929-4503-802F-4585376E2B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AD3811F5-514E-49A4-B382-673ED228A4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67AD921-1CEE-4C1B-9AA3-C66D908DD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C36A08F5-3B56-47C5-A371-9187BE56E1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098" name="Picture 2" descr="статуетка танц">
            <a:extLst>
              <a:ext uri="{FF2B5EF4-FFF2-40B4-BE49-F238E27FC236}">
                <a16:creationId xmlns:a16="http://schemas.microsoft.com/office/drawing/2014/main" id="{C3A28CD5-3E0B-4B3E-BCD9-3234B6D0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556" y="238999"/>
            <a:ext cx="3301336" cy="330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182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8">
            <a:extLst>
              <a:ext uri="{FF2B5EF4-FFF2-40B4-BE49-F238E27FC236}">
                <a16:creationId xmlns:a16="http://schemas.microsoft.com/office/drawing/2014/main" id="{B36F400F-DF28-43BC-8D8E-4929793B3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3487415-365D-4F69-905B-B2A682787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53" y="-1666033"/>
            <a:ext cx="10515600" cy="1325563"/>
          </a:xfrm>
        </p:spPr>
        <p:txBody>
          <a:bodyPr>
            <a:normAutofit/>
          </a:bodyPr>
          <a:lstStyle/>
          <a:p>
            <a:endParaRPr lang="bg-BG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61923BD-7E4A-4BCE-912C-BFBF7E43AD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77456"/>
            <a:ext cx="5097780" cy="3795748"/>
          </a:xfrm>
        </p:spPr>
        <p:txBody>
          <a:bodyPr>
            <a:normAutofit/>
          </a:bodyPr>
          <a:lstStyle/>
          <a:p>
            <a:r>
              <a:rPr lang="en-US" sz="1500" dirty="0"/>
              <a:t>Dance me to the children</a:t>
            </a:r>
            <a:br>
              <a:rPr lang="en-US" sz="1500" dirty="0"/>
            </a:br>
            <a:r>
              <a:rPr lang="en-US" sz="1500" dirty="0"/>
              <a:t>who are asking to be born</a:t>
            </a:r>
            <a:br>
              <a:rPr lang="en-US" sz="1500" dirty="0"/>
            </a:br>
            <a:r>
              <a:rPr lang="en-US" sz="1500" dirty="0"/>
              <a:t>Dance me through the curtains</a:t>
            </a:r>
            <a:br>
              <a:rPr lang="en-US" sz="1500" dirty="0"/>
            </a:br>
            <a:r>
              <a:rPr lang="en-US" sz="1500" dirty="0"/>
              <a:t>that our kisses have outworn</a:t>
            </a:r>
            <a:br>
              <a:rPr lang="en-US" sz="1500" dirty="0"/>
            </a:br>
            <a:r>
              <a:rPr lang="en-US" sz="1500" dirty="0"/>
              <a:t>Raise a tent of shelter now,</a:t>
            </a:r>
            <a:br>
              <a:rPr lang="en-US" sz="1500" dirty="0"/>
            </a:br>
            <a:r>
              <a:rPr lang="en-US" sz="1500" dirty="0"/>
              <a:t>though every thread is torn</a:t>
            </a:r>
            <a:br>
              <a:rPr lang="en-US" sz="1500" dirty="0"/>
            </a:br>
            <a:r>
              <a:rPr lang="en-US" sz="1500" dirty="0"/>
              <a:t>Dance me to the end of love</a:t>
            </a:r>
            <a:br>
              <a:rPr lang="en-US" sz="1500" dirty="0"/>
            </a:br>
            <a:br>
              <a:rPr lang="en-US" sz="1500" dirty="0"/>
            </a:br>
            <a:r>
              <a:rPr lang="en-US" sz="1500" dirty="0"/>
              <a:t>Dance me to your beauty</a:t>
            </a:r>
            <a:br>
              <a:rPr lang="en-US" sz="1500" dirty="0"/>
            </a:br>
            <a:r>
              <a:rPr lang="en-US" sz="1500" dirty="0"/>
              <a:t>with a burning violin</a:t>
            </a:r>
            <a:br>
              <a:rPr lang="en-US" sz="1500" dirty="0"/>
            </a:br>
            <a:r>
              <a:rPr lang="en-US" sz="1500" dirty="0"/>
              <a:t>Dance me through the panic</a:t>
            </a:r>
            <a:br>
              <a:rPr lang="en-US" sz="1500" dirty="0"/>
            </a:br>
            <a:r>
              <a:rPr lang="en-US" sz="1500" dirty="0"/>
              <a:t>till I'm gathered safely in</a:t>
            </a:r>
            <a:br>
              <a:rPr lang="en-US" sz="1500" dirty="0"/>
            </a:br>
            <a:r>
              <a:rPr lang="en-US" sz="1500" dirty="0"/>
              <a:t>Touch me with your naked hand or touch me with your glove</a:t>
            </a:r>
            <a:br>
              <a:rPr lang="en-US" sz="1500" dirty="0"/>
            </a:br>
            <a:r>
              <a:rPr lang="en-US" sz="1500" dirty="0"/>
              <a:t>Dance me to the end of love</a:t>
            </a:r>
            <a:br>
              <a:rPr lang="en-US" sz="1500" dirty="0"/>
            </a:br>
            <a:endParaRPr lang="bg-BG" sz="1500" dirty="0"/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4A33B9FD-CBBB-4185-87E0-DC6836A2F2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2177456"/>
            <a:ext cx="5097780" cy="3795748"/>
          </a:xfrm>
        </p:spPr>
        <p:txBody>
          <a:bodyPr>
            <a:normAutofit/>
          </a:bodyPr>
          <a:lstStyle/>
          <a:p>
            <a:r>
              <a:rPr lang="ru-RU" sz="1500"/>
              <a:t>Кружи меня в танце, пока не появятся дети</a:t>
            </a:r>
            <a:br>
              <a:rPr lang="ru-RU" sz="1500"/>
            </a:br>
            <a:r>
              <a:rPr lang="ru-RU" sz="1500"/>
              <a:t>Которые хотят родиться</a:t>
            </a:r>
            <a:br>
              <a:rPr lang="ru-RU" sz="1500"/>
            </a:br>
            <a:r>
              <a:rPr lang="ru-RU" sz="1500"/>
              <a:t>Веди меня в танце сквозь занавески,</a:t>
            </a:r>
            <a:br>
              <a:rPr lang="ru-RU" sz="1500"/>
            </a:br>
            <a:r>
              <a:rPr lang="ru-RU" sz="1500"/>
              <a:t>Которые растрепались от наших поцелуев</a:t>
            </a:r>
            <a:br>
              <a:rPr lang="ru-RU" sz="1500"/>
            </a:br>
            <a:r>
              <a:rPr lang="ru-RU" sz="1500"/>
              <a:t>Установи наше убежище— палатку сейчас,</a:t>
            </a:r>
            <a:br>
              <a:rPr lang="ru-RU" sz="1500"/>
            </a:br>
            <a:r>
              <a:rPr lang="ru-RU" sz="1500"/>
              <a:t>Пусть все нити и порваны</a:t>
            </a:r>
            <a:br>
              <a:rPr lang="ru-RU" sz="1500"/>
            </a:br>
            <a:r>
              <a:rPr lang="ru-RU" sz="1500"/>
              <a:t>Закружи меня в танце, пока мы не проживем любовь до конца</a:t>
            </a:r>
            <a:br>
              <a:rPr lang="ru-RU" sz="1500"/>
            </a:br>
            <a:br>
              <a:rPr lang="ru-RU" sz="1500"/>
            </a:br>
            <a:r>
              <a:rPr lang="ru-RU" sz="1500"/>
              <a:t>Увлеки меня в танце под звуки пылающей скрипки,</a:t>
            </a:r>
            <a:br>
              <a:rPr lang="ru-RU" sz="1500"/>
            </a:br>
            <a:r>
              <a:rPr lang="ru-RU" sz="1500"/>
              <a:t>Ослепляя своей красотой</a:t>
            </a:r>
            <a:br>
              <a:rPr lang="ru-RU" sz="1500"/>
            </a:br>
            <a:r>
              <a:rPr lang="ru-RU" sz="1500"/>
              <a:t>Веди меня в танце, невзирая на панику,</a:t>
            </a:r>
            <a:br>
              <a:rPr lang="ru-RU" sz="1500"/>
            </a:br>
            <a:r>
              <a:rPr lang="ru-RU" sz="1500"/>
              <a:t>Пока мы не окажемся в безопасности</a:t>
            </a:r>
            <a:br>
              <a:rPr lang="ru-RU" sz="1500"/>
            </a:br>
            <a:r>
              <a:rPr lang="ru-RU" sz="1500"/>
              <a:t>Коснись меня обнаженной рукой или рукой в перчатке</a:t>
            </a:r>
            <a:br>
              <a:rPr lang="ru-RU" sz="1500"/>
            </a:br>
            <a:r>
              <a:rPr lang="ru-RU" sz="1500"/>
              <a:t>Закружи меня в танце, пока мы не проживем любовь до конца</a:t>
            </a:r>
            <a:br>
              <a:rPr lang="ru-RU" sz="1500"/>
            </a:br>
            <a:endParaRPr lang="bg-BG" sz="1500"/>
          </a:p>
        </p:txBody>
      </p:sp>
      <p:pic>
        <p:nvPicPr>
          <p:cNvPr id="6148" name="Picture 4" descr="Любов. Как да я дадем? Как да я приемем? Как да я преживеем? - Начало">
            <a:extLst>
              <a:ext uri="{FF2B5EF4-FFF2-40B4-BE49-F238E27FC236}">
                <a16:creationId xmlns:a16="http://schemas.microsoft.com/office/drawing/2014/main" id="{83FA2D4B-A78C-42B2-975A-CD8C1A79A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066" y="223053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93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Rectangle 73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2" y="453981"/>
            <a:ext cx="6675120" cy="1877811"/>
          </a:xfrm>
          <a:prstGeom prst="rect">
            <a:avLst/>
          </a:prstGeom>
          <a:solidFill>
            <a:srgbClr val="864F41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DC1D520-A6C2-4BFB-91B4-5A8A10111C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6089904" cy="1426464"/>
          </a:xfrm>
        </p:spPr>
        <p:txBody>
          <a:bodyPr>
            <a:normAutofit/>
          </a:bodyPr>
          <a:lstStyle/>
          <a:p>
            <a:r>
              <a:rPr lang="bg-BG" sz="3100">
                <a:solidFill>
                  <a:srgbClr val="FFFFFF"/>
                </a:solidFill>
              </a:rPr>
              <a:t>След като сте разгледали текста на песента, на двата езика, запишете ваш любим цитат ……!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100" y="461737"/>
            <a:ext cx="2149361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FCAD2F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6675121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81AD2927-C4E7-4F50-8F46-7B59EAAB7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456" y="2798385"/>
            <a:ext cx="6031967" cy="328326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bg-BG" sz="2000"/>
          </a:p>
        </p:txBody>
      </p:sp>
      <p:pic>
        <p:nvPicPr>
          <p:cNvPr id="7170" name="Picture 2" descr="Днес е Международен ден на левичарите | | strelabg.com">
            <a:extLst>
              <a:ext uri="{FF2B5EF4-FFF2-40B4-BE49-F238E27FC236}">
                <a16:creationId xmlns:a16="http://schemas.microsoft.com/office/drawing/2014/main" id="{794D65AD-4486-4964-9BCB-9B026E7104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4" r="26042" b="-1"/>
          <a:stretch/>
        </p:blipFill>
        <p:spPr bwMode="auto">
          <a:xfrm rot="10800000" flipV="1">
            <a:off x="7277100" y="2480954"/>
            <a:ext cx="4455979" cy="3918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75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46C86E36-AB91-4877-9190-A8E661D86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bg-BG">
                <a:solidFill>
                  <a:srgbClr val="FFFFFF"/>
                </a:solidFill>
              </a:rPr>
              <a:t>Кое от двете изпълнения Ви въздейства повече и защо?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BB890F24-88A5-42AD-8363-63B213C0C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63545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C70A7A71-4A36-433A-AC1E-0040D725F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363" y="365760"/>
            <a:ext cx="9367203" cy="1188720"/>
          </a:xfrm>
        </p:spPr>
        <p:txBody>
          <a:bodyPr>
            <a:normAutofit/>
          </a:bodyPr>
          <a:lstStyle/>
          <a:p>
            <a:r>
              <a:rPr lang="bg-BG" sz="3700" dirty="0"/>
              <a:t>Запишете какво  послание приемате за себе си от тази песен!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CB4857B-ED7C-444D-9F04-2F885114A1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764099" cy="1558212"/>
          </a:xfrm>
          <a:custGeom>
            <a:avLst/>
            <a:gdLst>
              <a:gd name="connsiteX0" fmla="*/ 0 w 1764099"/>
              <a:gd name="connsiteY0" fmla="*/ 0 h 1558212"/>
              <a:gd name="connsiteX1" fmla="*/ 1764099 w 1764099"/>
              <a:gd name="connsiteY1" fmla="*/ 0 h 1558212"/>
              <a:gd name="connsiteX2" fmla="*/ 1042087 w 1764099"/>
              <a:gd name="connsiteY2" fmla="*/ 1558212 h 1558212"/>
              <a:gd name="connsiteX3" fmla="*/ 0 w 1764099"/>
              <a:gd name="connsiteY3" fmla="*/ 1558212 h 155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64099" h="1558212">
                <a:moveTo>
                  <a:pt x="0" y="0"/>
                </a:moveTo>
                <a:lnTo>
                  <a:pt x="1764099" y="0"/>
                </a:lnTo>
                <a:lnTo>
                  <a:pt x="1042087" y="1558212"/>
                </a:lnTo>
                <a:lnTo>
                  <a:pt x="0" y="1558212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18046FB-44EA-4FD8-A585-EA09A319B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691640"/>
            <a:ext cx="12191999" cy="5166360"/>
          </a:xfrm>
          <a:custGeom>
            <a:avLst/>
            <a:gdLst>
              <a:gd name="connsiteX0" fmla="*/ 0 w 12191999"/>
              <a:gd name="connsiteY0" fmla="*/ 0 h 5166360"/>
              <a:gd name="connsiteX1" fmla="*/ 1822388 w 12191999"/>
              <a:gd name="connsiteY1" fmla="*/ 0 h 5166360"/>
              <a:gd name="connsiteX2" fmla="*/ 6468290 w 12191999"/>
              <a:gd name="connsiteY2" fmla="*/ 0 h 5166360"/>
              <a:gd name="connsiteX3" fmla="*/ 7796394 w 12191999"/>
              <a:gd name="connsiteY3" fmla="*/ 0 h 5166360"/>
              <a:gd name="connsiteX4" fmla="*/ 8376834 w 12191999"/>
              <a:gd name="connsiteY4" fmla="*/ 0 h 5166360"/>
              <a:gd name="connsiteX5" fmla="*/ 9704938 w 12191999"/>
              <a:gd name="connsiteY5" fmla="*/ 0 h 5166360"/>
              <a:gd name="connsiteX6" fmla="*/ 9704938 w 12191999"/>
              <a:gd name="connsiteY6" fmla="*/ 2 h 5166360"/>
              <a:gd name="connsiteX7" fmla="*/ 10283456 w 12191999"/>
              <a:gd name="connsiteY7" fmla="*/ 2 h 5166360"/>
              <a:gd name="connsiteX8" fmla="*/ 10863897 w 12191999"/>
              <a:gd name="connsiteY8" fmla="*/ 2 h 5166360"/>
              <a:gd name="connsiteX9" fmla="*/ 12191999 w 12191999"/>
              <a:gd name="connsiteY9" fmla="*/ 2 h 5166360"/>
              <a:gd name="connsiteX10" fmla="*/ 12191999 w 12191999"/>
              <a:gd name="connsiteY10" fmla="*/ 5166360 h 5166360"/>
              <a:gd name="connsiteX11" fmla="*/ 0 w 12191999"/>
              <a:gd name="connsiteY11" fmla="*/ 5166360 h 5166360"/>
              <a:gd name="connsiteX12" fmla="*/ 0 w 12191999"/>
              <a:gd name="connsiteY12" fmla="*/ 2604436 h 5166360"/>
              <a:gd name="connsiteX13" fmla="*/ 862341 w 12191999"/>
              <a:gd name="connsiteY13" fmla="*/ 743371 h 5166360"/>
              <a:gd name="connsiteX14" fmla="*/ 0 w 12191999"/>
              <a:gd name="connsiteY14" fmla="*/ 743371 h 5166360"/>
              <a:gd name="connsiteX15" fmla="*/ 0 w 12191999"/>
              <a:gd name="connsiteY15" fmla="*/ 742508 h 5166360"/>
              <a:gd name="connsiteX16" fmla="*/ 92826 w 12191999"/>
              <a:gd name="connsiteY16" fmla="*/ 742508 h 5166360"/>
              <a:gd name="connsiteX17" fmla="*/ 406486 w 12191999"/>
              <a:gd name="connsiteY17" fmla="*/ 742508 h 5166360"/>
              <a:gd name="connsiteX18" fmla="*/ 406486 w 12191999"/>
              <a:gd name="connsiteY18" fmla="*/ 742507 h 5166360"/>
              <a:gd name="connsiteX19" fmla="*/ 862741 w 12191999"/>
              <a:gd name="connsiteY19" fmla="*/ 742507 h 5166360"/>
              <a:gd name="connsiteX20" fmla="*/ 1206388 w 12191999"/>
              <a:gd name="connsiteY20" fmla="*/ 864 h 5166360"/>
              <a:gd name="connsiteX21" fmla="*/ 748500 w 12191999"/>
              <a:gd name="connsiteY21" fmla="*/ 864 h 5166360"/>
              <a:gd name="connsiteX22" fmla="*/ 0 w 12191999"/>
              <a:gd name="connsiteY22" fmla="*/ 864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2191999" h="5166360">
                <a:moveTo>
                  <a:pt x="0" y="0"/>
                </a:moveTo>
                <a:lnTo>
                  <a:pt x="1822388" y="0"/>
                </a:lnTo>
                <a:lnTo>
                  <a:pt x="6468290" y="0"/>
                </a:lnTo>
                <a:lnTo>
                  <a:pt x="7796394" y="0"/>
                </a:lnTo>
                <a:lnTo>
                  <a:pt x="8376834" y="0"/>
                </a:lnTo>
                <a:lnTo>
                  <a:pt x="9704938" y="0"/>
                </a:lnTo>
                <a:lnTo>
                  <a:pt x="9704938" y="2"/>
                </a:lnTo>
                <a:lnTo>
                  <a:pt x="10283456" y="2"/>
                </a:lnTo>
                <a:lnTo>
                  <a:pt x="10863897" y="2"/>
                </a:lnTo>
                <a:lnTo>
                  <a:pt x="12191999" y="2"/>
                </a:lnTo>
                <a:lnTo>
                  <a:pt x="12191999" y="5166360"/>
                </a:lnTo>
                <a:lnTo>
                  <a:pt x="0" y="5166360"/>
                </a:lnTo>
                <a:lnTo>
                  <a:pt x="0" y="2604436"/>
                </a:lnTo>
                <a:lnTo>
                  <a:pt x="862341" y="743371"/>
                </a:lnTo>
                <a:lnTo>
                  <a:pt x="0" y="743371"/>
                </a:lnTo>
                <a:lnTo>
                  <a:pt x="0" y="742508"/>
                </a:lnTo>
                <a:lnTo>
                  <a:pt x="92826" y="742508"/>
                </a:lnTo>
                <a:lnTo>
                  <a:pt x="406486" y="742508"/>
                </a:lnTo>
                <a:lnTo>
                  <a:pt x="406486" y="742507"/>
                </a:lnTo>
                <a:lnTo>
                  <a:pt x="862741" y="742507"/>
                </a:lnTo>
                <a:lnTo>
                  <a:pt x="1206388" y="864"/>
                </a:lnTo>
                <a:lnTo>
                  <a:pt x="748500" y="864"/>
                </a:lnTo>
                <a:lnTo>
                  <a:pt x="0" y="864"/>
                </a:lnTo>
                <a:close/>
              </a:path>
            </a:pathLst>
          </a:custGeom>
          <a:solidFill>
            <a:srgbClr val="A6A6A6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79F5F2B-8B58-4140-AE6A-51F6C67B1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91641"/>
            <a:ext cx="971654" cy="2096979"/>
          </a:xfrm>
          <a:custGeom>
            <a:avLst/>
            <a:gdLst>
              <a:gd name="connsiteX0" fmla="*/ 0 w 971654"/>
              <a:gd name="connsiteY0" fmla="*/ 0 h 2096979"/>
              <a:gd name="connsiteX1" fmla="*/ 971654 w 971654"/>
              <a:gd name="connsiteY1" fmla="*/ 0 h 2096979"/>
              <a:gd name="connsiteX2" fmla="*/ 0 w 971654"/>
              <a:gd name="connsiteY2" fmla="*/ 2096979 h 2096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71654" h="2096979">
                <a:moveTo>
                  <a:pt x="0" y="0"/>
                </a:moveTo>
                <a:lnTo>
                  <a:pt x="971654" y="0"/>
                </a:lnTo>
                <a:lnTo>
                  <a:pt x="0" y="2096979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AD614434-F673-4A32-807D-75DAD56FC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363" y="2176272"/>
            <a:ext cx="9367204" cy="4041648"/>
          </a:xfrm>
        </p:spPr>
        <p:txBody>
          <a:bodyPr anchor="t">
            <a:normAutofit/>
          </a:bodyPr>
          <a:lstStyle/>
          <a:p>
            <a:endParaRPr lang="bg-BG" sz="2400"/>
          </a:p>
        </p:txBody>
      </p:sp>
      <p:pic>
        <p:nvPicPr>
          <p:cNvPr id="3074" name="Picture 2" descr="Прочети ме, любов - Home | Facebook">
            <a:extLst>
              <a:ext uri="{FF2B5EF4-FFF2-40B4-BE49-F238E27FC236}">
                <a16:creationId xmlns:a16="http://schemas.microsoft.com/office/drawing/2014/main" id="{079BD71C-4A8D-4753-AFDC-00E2DC317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36281"/>
            <a:ext cx="1653363" cy="109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9680883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7F05C6C3-6508-4267-A5C9-AFB7B8B25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bg-BG" sz="3400">
                <a:solidFill>
                  <a:srgbClr val="FFFFFF"/>
                </a:solidFill>
              </a:rPr>
              <a:t>Посочете, разлики между английското и руското послание на песента. Подкрепете с цитати!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C98731A8-3B91-409B-A504-97E6AD031D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840870306"/>
      </p:ext>
    </p:extLst>
  </p:cSld>
  <p:clrMapOvr>
    <a:masterClrMapping/>
  </p:clrMapOvr>
  <p:transition spd="slow">
    <p:randomBar dir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4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20248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A5C40050-2653-4663-908A-33785E4D4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3436" y="365126"/>
            <a:ext cx="9165097" cy="976438"/>
          </a:xfrm>
        </p:spPr>
        <p:txBody>
          <a:bodyPr>
            <a:normAutofit/>
          </a:bodyPr>
          <a:lstStyle/>
          <a:p>
            <a:r>
              <a:rPr lang="bg-BG" dirty="0"/>
              <a:t>Обобщение </a:t>
            </a:r>
          </a:p>
        </p:txBody>
      </p:sp>
      <p:pic>
        <p:nvPicPr>
          <p:cNvPr id="2050" name="Picture 2" descr="Една любов за цял живот – възможно ли е / Cosmopolitan.bg">
            <a:extLst>
              <a:ext uri="{FF2B5EF4-FFF2-40B4-BE49-F238E27FC236}">
                <a16:creationId xmlns:a16="http://schemas.microsoft.com/office/drawing/2014/main" id="{F03D36CA-02D4-4F56-9297-50750E9D4D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3" r="-3" b="-3"/>
          <a:stretch/>
        </p:blipFill>
        <p:spPr bwMode="auto">
          <a:xfrm>
            <a:off x="480060" y="1718542"/>
            <a:ext cx="3425957" cy="342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625ADC3F-996A-4CAC-99B0-DEB16848D4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515" y="1543987"/>
            <a:ext cx="7161017" cy="4632975"/>
          </a:xfrm>
        </p:spPr>
        <p:txBody>
          <a:bodyPr>
            <a:noAutofit/>
          </a:bodyPr>
          <a:lstStyle/>
          <a:p>
            <a:r>
              <a:rPr lang="bg-BG" sz="2000" dirty="0"/>
              <a:t>Преводът е творчески процес, артистичен процес.  Различните видове превод: буквален, по смисъл, писмен, устен – синхронен и асинхронен, машинен – се избират в зависимост от комуникативната задача.</a:t>
            </a:r>
          </a:p>
          <a:p>
            <a:r>
              <a:rPr lang="bg-BG" sz="2000" dirty="0"/>
              <a:t>Например: чуждите думи в „Бай Ганьо“ са плод на артистичен художествен превод. Идиомите се превеждат по смисъл или се заменят с други идиоми в целевия език, които обаче нямат същите думи като изходния идиом.</a:t>
            </a:r>
          </a:p>
          <a:p>
            <a:pPr marL="0" indent="0">
              <a:buNone/>
            </a:pPr>
            <a:endParaRPr lang="bg-BG" sz="2000" dirty="0"/>
          </a:p>
          <a:p>
            <a:pPr marL="0" indent="0">
              <a:buNone/>
            </a:pPr>
            <a:r>
              <a:rPr lang="bg-BG" sz="2000" i="1" dirty="0"/>
              <a:t>Съвет – когато няма превод на дадената дума, се използва и се обяснява смисъла на тази дума например зимнина, баница, таратор – в английския език няма такива думи. Тогава се налага да обясним какво всъщност е зимнината – че е храна, която се приготвя и складира  за зимата. Баница- храна, която се приготвя от точени кори, с пълнеж от сирене, яйца и др., а таратор е студена супа, приготвена от кисело мляко, пресни краставички и подправки.</a:t>
            </a:r>
          </a:p>
          <a:p>
            <a:pPr marL="0" indent="0">
              <a:buNone/>
            </a:pPr>
            <a:endParaRPr lang="bg-BG" sz="2000" i="1" dirty="0"/>
          </a:p>
          <a:p>
            <a:pPr marL="0" indent="0">
              <a:buNone/>
            </a:pPr>
            <a:r>
              <a:rPr lang="bg-BG" sz="20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966742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DF693B2-8276-483D-880E-42132931D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19" y="365125"/>
            <a:ext cx="8218857" cy="1692794"/>
          </a:xfrm>
        </p:spPr>
        <p:txBody>
          <a:bodyPr>
            <a:normAutofit/>
          </a:bodyPr>
          <a:lstStyle/>
          <a:p>
            <a:r>
              <a:rPr lang="bg-BG" sz="1800" dirty="0"/>
              <a:t>Задача, свързана с музиката – изслушайте още един път двете песни. Какви разлики откривате? /например кой е изпълнителят, какъв е съпроводът, в каква октава се изпълнява акомпанимента, какво е въздействието на оркестъра и пианото и </a:t>
            </a:r>
            <a:r>
              <a:rPr lang="bg-BG" sz="1800" dirty="0" err="1"/>
              <a:t>др</a:t>
            </a:r>
            <a:r>
              <a:rPr lang="bg-BG" sz="1800" dirty="0"/>
              <a:t>/ Опишете ги ! 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9860B27C-7912-474B-A930-C193DC289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8818464" cy="3462228"/>
          </a:xfrm>
        </p:spPr>
        <p:txBody>
          <a:bodyPr>
            <a:normAutofit/>
          </a:bodyPr>
          <a:lstStyle/>
          <a:p>
            <a:endParaRPr lang="bg-BG" sz="1800" dirty="0"/>
          </a:p>
        </p:txBody>
      </p:sp>
      <p:pic>
        <p:nvPicPr>
          <p:cNvPr id="4098" name="Picture 2" descr="пианист одной линии рисунка музыкальную тему, резюме, искусство ...">
            <a:extLst>
              <a:ext uri="{FF2B5EF4-FFF2-40B4-BE49-F238E27FC236}">
                <a16:creationId xmlns:a16="http://schemas.microsoft.com/office/drawing/2014/main" id="{9A99860C-7331-4382-8BA7-150A382C2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" r="3965"/>
          <a:stretch/>
        </p:blipFill>
        <p:spPr bwMode="auto">
          <a:xfrm>
            <a:off x="9233941" y="10"/>
            <a:ext cx="2958058" cy="6857987"/>
          </a:xfrm>
          <a:custGeom>
            <a:avLst/>
            <a:gdLst/>
            <a:ahLst/>
            <a:cxnLst/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941095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36F556DF-30ED-4166-A0F6-60A64D7F6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11047412" cy="1045779"/>
          </a:xfrm>
        </p:spPr>
        <p:txBody>
          <a:bodyPr/>
          <a:lstStyle/>
          <a:p>
            <a:r>
              <a:rPr lang="bg-BG" dirty="0"/>
              <a:t>Оценете презентацията според изискванията по ИИ за дизайн на презентация.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87C7F58A-1A2C-479A-9845-B2F29D71F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89331"/>
            <a:ext cx="6172200" cy="4071719"/>
          </a:xfrm>
        </p:spPr>
        <p:txBody>
          <a:bodyPr/>
          <a:lstStyle/>
          <a:p>
            <a:endParaRPr lang="bg-BG" dirty="0"/>
          </a:p>
        </p:txBody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E17BE952-E8AB-4A6D-939C-209FA0171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97269"/>
            <a:ext cx="3932237" cy="4071719"/>
          </a:xfrm>
        </p:spPr>
        <p:txBody>
          <a:bodyPr>
            <a:normAutofit lnSpcReduction="10000"/>
          </a:bodyPr>
          <a:lstStyle/>
          <a:p>
            <a:r>
              <a:rPr lang="bg-BG" sz="2800" dirty="0"/>
              <a:t>Критерии: може да оцените презентацията от 1 до 10, като 1 е най-слабата оценка, а 10 е най-високата оценка.</a:t>
            </a:r>
          </a:p>
          <a:p>
            <a:r>
              <a:rPr lang="bg-BG" sz="2800" dirty="0"/>
              <a:t>Използвайте допълнителния материал във файла „Критерии за изработване на презентация“ </a:t>
            </a:r>
          </a:p>
        </p:txBody>
      </p:sp>
    </p:spTree>
    <p:extLst>
      <p:ext uri="{BB962C8B-B14F-4D97-AF65-F5344CB8AC3E}">
        <p14:creationId xmlns:p14="http://schemas.microsoft.com/office/powerpoint/2010/main" val="139896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FE3B737A-18C5-460B-B120-0B450D7A3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59256" cy="1708223"/>
          </a:xfrm>
        </p:spPr>
        <p:txBody>
          <a:bodyPr>
            <a:noAutofit/>
          </a:bodyPr>
          <a:lstStyle/>
          <a:p>
            <a:r>
              <a:rPr lang="bg-BG" sz="3200" dirty="0"/>
              <a:t>Като използвате знанията си от предишния интегриран проект по БЕЛ ИУЧ  за Пенчо Славейков, отговорете в рамките на слайда на въпроса: </a:t>
            </a:r>
            <a:r>
              <a:rPr lang="bg-BG" sz="3200" i="1" dirty="0">
                <a:solidFill>
                  <a:srgbClr val="C00000"/>
                </a:solidFill>
              </a:rPr>
              <a:t>Какво е за Вас любовта</a:t>
            </a:r>
            <a:r>
              <a:rPr lang="bg-BG" sz="3200" dirty="0">
                <a:solidFill>
                  <a:srgbClr val="C00000"/>
                </a:solidFill>
              </a:rPr>
              <a:t>?</a:t>
            </a:r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D21A9D84-9C60-4C5C-87E8-DF577701D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6390"/>
            <a:ext cx="10515600" cy="4901609"/>
          </a:xfrm>
        </p:spPr>
        <p:txBody>
          <a:bodyPr/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58370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9245A10-7F37-4569-80D2-2F692931E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8">
            <a:extLst>
              <a:ext uri="{FF2B5EF4-FFF2-40B4-BE49-F238E27FC236}">
                <a16:creationId xmlns:a16="http://schemas.microsoft.com/office/drawing/2014/main" id="{9267F70F-11C6-4597-9381-D0D80FC18F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6152" y="2355786"/>
            <a:ext cx="4985748" cy="353107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B8F2B646-8AA1-423A-A68A-4E61D8D9C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9812" y="2723322"/>
            <a:ext cx="3510355" cy="223673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bg-BG" dirty="0">
                <a:solidFill>
                  <a:srgbClr val="FFFFFF"/>
                </a:solidFill>
              </a:rPr>
              <a:t>ДА, ВИЕ МОЖЕТЕ !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5" name="Freeform 5">
            <a:extLst>
              <a:ext uri="{FF2B5EF4-FFF2-40B4-BE49-F238E27FC236}">
                <a16:creationId xmlns:a16="http://schemas.microsoft.com/office/drawing/2014/main" id="{2C20A93E-E407-4683-A405-147DE26132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09782" y="1654168"/>
            <a:ext cx="822493" cy="4232692"/>
          </a:xfrm>
          <a:custGeom>
            <a:avLst/>
            <a:gdLst>
              <a:gd name="T0" fmla="*/ 491 w 491"/>
              <a:gd name="T1" fmla="*/ 2247 h 2732"/>
              <a:gd name="T2" fmla="*/ 0 w 491"/>
              <a:gd name="T3" fmla="*/ 2732 h 2732"/>
              <a:gd name="T4" fmla="*/ 0 w 491"/>
              <a:gd name="T5" fmla="*/ 486 h 2732"/>
              <a:gd name="T6" fmla="*/ 491 w 491"/>
              <a:gd name="T7" fmla="*/ 0 h 2732"/>
              <a:gd name="T8" fmla="*/ 491 w 491"/>
              <a:gd name="T9" fmla="*/ 2247 h 27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91" h="2732">
                <a:moveTo>
                  <a:pt x="491" y="2247"/>
                </a:moveTo>
                <a:lnTo>
                  <a:pt x="0" y="2732"/>
                </a:lnTo>
                <a:lnTo>
                  <a:pt x="0" y="486"/>
                </a:lnTo>
                <a:lnTo>
                  <a:pt x="491" y="0"/>
                </a:lnTo>
                <a:lnTo>
                  <a:pt x="491" y="22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7" name="Freeform 6">
            <a:extLst>
              <a:ext uri="{FF2B5EF4-FFF2-40B4-BE49-F238E27FC236}">
                <a16:creationId xmlns:a16="http://schemas.microsoft.com/office/drawing/2014/main" id="{9E8E3DD9-D235-48D9-A0EC-D6817EC84B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311136"/>
            <a:ext cx="687754" cy="3820236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9" name="Freeform 7">
            <a:extLst>
              <a:ext uri="{FF2B5EF4-FFF2-40B4-BE49-F238E27FC236}">
                <a16:creationId xmlns:a16="http://schemas.microsoft.com/office/drawing/2014/main" id="{EA83A145-578D-4A0B-94A7-AEAB2027D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544520" y="1126737"/>
            <a:ext cx="347200" cy="3699705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Из „Завети за моя син“ - За успехът - S. Irena">
            <a:extLst>
              <a:ext uri="{FF2B5EF4-FFF2-40B4-BE49-F238E27FC236}">
                <a16:creationId xmlns:a16="http://schemas.microsoft.com/office/drawing/2014/main" id="{FD6E2F73-0963-4783-AC65-91FA6C07A2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0" r="4413" b="1"/>
          <a:stretch/>
        </p:blipFill>
        <p:spPr bwMode="auto">
          <a:xfrm>
            <a:off x="953421" y="929845"/>
            <a:ext cx="5941258" cy="3699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5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6A84B152-3496-4C52-AF08-97AFFC09D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5E71B6D7-9D04-4E89-9534-7100A784B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bg-BG"/>
              <a:t>Съдържание на презентацията </a:t>
            </a: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6B2ADB95-0FA3-4BD7-A8AC-89D014A8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Контейнер за съдържание 2">
            <a:extLst>
              <a:ext uri="{FF2B5EF4-FFF2-40B4-BE49-F238E27FC236}">
                <a16:creationId xmlns:a16="http://schemas.microsoft.com/office/drawing/2014/main" id="{4EF68E3D-6617-411C-A59F-49CB02470E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>
            <a:normAutofit/>
          </a:bodyPr>
          <a:lstStyle/>
          <a:p>
            <a:r>
              <a:rPr lang="bg-BG" dirty="0"/>
              <a:t>Същност на превода</a:t>
            </a:r>
          </a:p>
          <a:p>
            <a:r>
              <a:rPr lang="bg-BG" dirty="0"/>
              <a:t>Видове превод</a:t>
            </a:r>
          </a:p>
          <a:p>
            <a:r>
              <a:rPr lang="bg-BG" dirty="0"/>
              <a:t>Видеоматериал-песен на руски и английски език</a:t>
            </a:r>
          </a:p>
          <a:p>
            <a:r>
              <a:rPr lang="bg-BG" dirty="0"/>
              <a:t>Текст на двете песни в оригинал</a:t>
            </a:r>
          </a:p>
          <a:p>
            <a:r>
              <a:rPr lang="bg-BG" dirty="0"/>
              <a:t>Творчески задачи</a:t>
            </a:r>
          </a:p>
          <a:p>
            <a:r>
              <a:rPr lang="bg-BG" dirty="0"/>
              <a:t>Обобщение </a:t>
            </a:r>
          </a:p>
          <a:p>
            <a:pPr marL="0" indent="0">
              <a:buNone/>
            </a:pPr>
            <a:endParaRPr lang="bg-BG" dirty="0"/>
          </a:p>
          <a:p>
            <a:endParaRPr lang="bg-BG" dirty="0"/>
          </a:p>
          <a:p>
            <a:endParaRPr lang="bg-BG" dirty="0"/>
          </a:p>
          <a:p>
            <a:endParaRPr lang="bg-BG" dirty="0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C924DBCE-E731-4B22-8181-A39C1D8627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630884" cy="630884"/>
          </a:xfrm>
          <a:prstGeom prst="ellipse">
            <a:avLst/>
          </a:prstGeom>
          <a:noFill/>
          <a:ln w="1270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4CBF9756-6AC8-4C65-84DF-56FBFFA1D8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0227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124" name="Picture 4" descr="Умореният мозък се справя по-добре с творческите задачи | Световни ...">
            <a:extLst>
              <a:ext uri="{FF2B5EF4-FFF2-40B4-BE49-F238E27FC236}">
                <a16:creationId xmlns:a16="http://schemas.microsoft.com/office/drawing/2014/main" id="{682E8545-699C-4D41-A10C-FB62E29FA9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" r="13411"/>
          <a:stretch/>
        </p:blipFill>
        <p:spPr bwMode="auto">
          <a:xfrm>
            <a:off x="7751975" y="1075239"/>
            <a:ext cx="4128603" cy="4128603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D385988-EAAF-4C27-AF8A-2BFBECAF3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43621FD4-D14D-45D5-9A57-9A2DE5EA59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B621D332-7329-4994-8836-C429A51B7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2D20F754-35A9-4508-BE3C-C59996D143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22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10946D14-AE7E-491F-A5FD-489ECAFD8E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/>
              <a:t>Превод. Видове преводи и дали е трудно да се превежда от чужд език. </a:t>
            </a:r>
          </a:p>
        </p:txBody>
      </p:sp>
      <p:sp>
        <p:nvSpPr>
          <p:cNvPr id="10" name="Контейнер за съдържание 9">
            <a:extLst>
              <a:ext uri="{FF2B5EF4-FFF2-40B4-BE49-F238E27FC236}">
                <a16:creationId xmlns:a16="http://schemas.microsoft.com/office/drawing/2014/main" id="{8AFCB282-7C8D-4577-8D3B-18BC2F872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0545" y="1825624"/>
            <a:ext cx="5181600" cy="4351338"/>
          </a:xfrm>
        </p:spPr>
        <p:txBody>
          <a:bodyPr>
            <a:normAutofit fontScale="85000" lnSpcReduction="20000"/>
          </a:bodyPr>
          <a:lstStyle/>
          <a:p>
            <a:r>
              <a:rPr lang="ru-RU" b="1" dirty="0" err="1"/>
              <a:t>Преводът</a:t>
            </a:r>
            <a:r>
              <a:rPr lang="ru-RU" dirty="0"/>
              <a:t> </a:t>
            </a:r>
          </a:p>
          <a:p>
            <a:pPr marL="0" indent="0">
              <a:buNone/>
            </a:pPr>
            <a:r>
              <a:rPr lang="ru-RU" dirty="0" err="1"/>
              <a:t>представлява</a:t>
            </a:r>
            <a:r>
              <a:rPr lang="ru-RU" dirty="0"/>
              <a:t> </a:t>
            </a:r>
            <a:r>
              <a:rPr lang="ru-RU" dirty="0" err="1"/>
              <a:t>предаване</a:t>
            </a:r>
            <a:r>
              <a:rPr lang="ru-RU" dirty="0"/>
              <a:t> на </a:t>
            </a:r>
          </a:p>
          <a:p>
            <a:pPr marL="0" indent="0">
              <a:buNone/>
            </a:pPr>
            <a:r>
              <a:rPr lang="ru-RU" dirty="0" err="1"/>
              <a:t>значението</a:t>
            </a:r>
            <a:r>
              <a:rPr lang="ru-RU" dirty="0"/>
              <a:t> на даден текст или </a:t>
            </a:r>
            <a:r>
              <a:rPr lang="ru-RU" dirty="0" err="1"/>
              <a:t>реч</a:t>
            </a:r>
            <a:r>
              <a:rPr lang="ru-RU" dirty="0"/>
              <a:t> от един </a:t>
            </a:r>
            <a:r>
              <a:rPr lang="ru-RU" dirty="0" err="1"/>
              <a:t>език</a:t>
            </a:r>
            <a:r>
              <a:rPr lang="ru-RU" dirty="0"/>
              <a:t>, наречен </a:t>
            </a:r>
            <a:r>
              <a:rPr lang="ru-RU" i="1" dirty="0" err="1"/>
              <a:t>изходен</a:t>
            </a:r>
            <a:r>
              <a:rPr lang="ru-RU" dirty="0"/>
              <a:t>, на друг, наречен </a:t>
            </a:r>
            <a:r>
              <a:rPr lang="ru-RU" i="1" dirty="0" err="1"/>
              <a:t>целеви</a:t>
            </a:r>
            <a:r>
              <a:rPr lang="ru-RU" dirty="0"/>
              <a:t>.</a:t>
            </a:r>
          </a:p>
          <a:p>
            <a:endParaRPr lang="ru-RU" dirty="0"/>
          </a:p>
          <a:p>
            <a:endParaRPr lang="ru-RU" dirty="0"/>
          </a:p>
          <a:p>
            <a:pPr marL="0" indent="0">
              <a:buNone/>
            </a:pPr>
            <a:endParaRPr lang="bg-BG" dirty="0"/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8D410791-72A5-412E-9130-A4313DD313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err="1"/>
              <a:t>Преводачът</a:t>
            </a:r>
            <a:r>
              <a:rPr lang="ru-RU" dirty="0"/>
              <a:t> </a:t>
            </a:r>
            <a:r>
              <a:rPr lang="ru-RU" dirty="0" err="1"/>
              <a:t>трябва</a:t>
            </a:r>
            <a:r>
              <a:rPr lang="ru-RU" dirty="0"/>
              <a:t> да се </a:t>
            </a:r>
            <a:r>
              <a:rPr lang="ru-RU" dirty="0" err="1"/>
              <a:t>придържа</a:t>
            </a:r>
            <a:r>
              <a:rPr lang="ru-RU" dirty="0"/>
              <a:t> </a:t>
            </a:r>
            <a:r>
              <a:rPr lang="ru-RU" dirty="0" err="1"/>
              <a:t>максимално</a:t>
            </a:r>
            <a:r>
              <a:rPr lang="ru-RU" dirty="0"/>
              <a:t> близко </a:t>
            </a:r>
            <a:r>
              <a:rPr lang="ru-RU" dirty="0" err="1"/>
              <a:t>както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смисъла</a:t>
            </a:r>
            <a:r>
              <a:rPr lang="ru-RU" dirty="0"/>
              <a:t>, </a:t>
            </a:r>
            <a:r>
              <a:rPr lang="ru-RU" dirty="0" err="1"/>
              <a:t>така</a:t>
            </a:r>
            <a:r>
              <a:rPr lang="ru-RU" dirty="0"/>
              <a:t> и </a:t>
            </a:r>
            <a:r>
              <a:rPr lang="ru-RU" dirty="0" err="1"/>
              <a:t>към</a:t>
            </a:r>
            <a:r>
              <a:rPr lang="ru-RU" dirty="0"/>
              <a:t> формата на </a:t>
            </a:r>
            <a:r>
              <a:rPr lang="ru-RU" dirty="0" err="1"/>
              <a:t>оригиналния</a:t>
            </a:r>
            <a:r>
              <a:rPr lang="ru-RU" dirty="0"/>
              <a:t> текст или </a:t>
            </a:r>
            <a:r>
              <a:rPr lang="ru-RU" dirty="0" err="1"/>
              <a:t>реч</a:t>
            </a:r>
            <a:r>
              <a:rPr lang="ru-RU" dirty="0"/>
              <a:t> (</a:t>
            </a:r>
            <a:r>
              <a:rPr lang="ru-RU" dirty="0" err="1"/>
              <a:t>доколкото</a:t>
            </a:r>
            <a:r>
              <a:rPr lang="ru-RU" dirty="0"/>
              <a:t> е </a:t>
            </a:r>
            <a:r>
              <a:rPr lang="ru-RU" dirty="0" err="1"/>
              <a:t>възможно</a:t>
            </a:r>
            <a:r>
              <a:rPr lang="ru-RU" dirty="0"/>
              <a:t> да </a:t>
            </a:r>
            <a:r>
              <a:rPr lang="ru-RU" dirty="0" err="1"/>
              <a:t>дава</a:t>
            </a:r>
            <a:r>
              <a:rPr lang="ru-RU" dirty="0"/>
              <a:t> </a:t>
            </a:r>
            <a:r>
              <a:rPr lang="ru-RU" dirty="0" err="1"/>
              <a:t>съответствен</a:t>
            </a:r>
            <a:r>
              <a:rPr lang="ru-RU" dirty="0"/>
              <a:t> вид на синтаксиса, </a:t>
            </a:r>
            <a:r>
              <a:rPr lang="ru-RU" dirty="0" err="1"/>
              <a:t>граматиката</a:t>
            </a:r>
            <a:r>
              <a:rPr lang="ru-RU" dirty="0"/>
              <a:t>, </a:t>
            </a:r>
            <a:r>
              <a:rPr lang="ru-RU" dirty="0" err="1"/>
              <a:t>идиомите</a:t>
            </a:r>
            <a:r>
              <a:rPr lang="ru-RU" dirty="0"/>
              <a:t>, </a:t>
            </a:r>
            <a:r>
              <a:rPr lang="ru-RU" dirty="0" err="1"/>
              <a:t>интонацията</a:t>
            </a:r>
            <a:r>
              <a:rPr lang="ru-RU" dirty="0"/>
              <a:t> и т.н.) </a:t>
            </a:r>
            <a:r>
              <a:rPr lang="ru-RU" dirty="0" err="1"/>
              <a:t>Думи</a:t>
            </a:r>
            <a:r>
              <a:rPr lang="ru-RU" dirty="0"/>
              <a:t>, </a:t>
            </a:r>
            <a:r>
              <a:rPr lang="ru-RU" dirty="0" err="1"/>
              <a:t>изрази</a:t>
            </a:r>
            <a:r>
              <a:rPr lang="ru-RU" dirty="0"/>
              <a:t> и значение се </a:t>
            </a:r>
            <a:r>
              <a:rPr lang="ru-RU" dirty="0" err="1"/>
              <a:t>предават</a:t>
            </a:r>
            <a:r>
              <a:rPr lang="ru-RU" dirty="0"/>
              <a:t>, </a:t>
            </a:r>
            <a:r>
              <a:rPr lang="ru-RU" dirty="0" err="1"/>
              <a:t>пренасят</a:t>
            </a:r>
            <a:r>
              <a:rPr lang="ru-RU" dirty="0"/>
              <a:t> от </a:t>
            </a:r>
            <a:r>
              <a:rPr lang="ru-RU" dirty="0" err="1"/>
              <a:t>единия</a:t>
            </a:r>
            <a:r>
              <a:rPr lang="ru-RU" dirty="0"/>
              <a:t> </a:t>
            </a:r>
            <a:r>
              <a:rPr lang="ru-RU" dirty="0" err="1"/>
              <a:t>език</a:t>
            </a:r>
            <a:r>
              <a:rPr lang="ru-RU" dirty="0"/>
              <a:t> на </a:t>
            </a:r>
            <a:r>
              <a:rPr lang="ru-RU" dirty="0" err="1"/>
              <a:t>другия</a:t>
            </a:r>
            <a:r>
              <a:rPr lang="ru-RU" dirty="0"/>
              <a:t>. </a:t>
            </a:r>
            <a:r>
              <a:rPr lang="ru-RU" dirty="0" err="1"/>
              <a:t>Преводите</a:t>
            </a:r>
            <a:r>
              <a:rPr lang="ru-RU" dirty="0"/>
              <a:t> се правят </a:t>
            </a:r>
            <a:r>
              <a:rPr lang="ru-RU" dirty="0" err="1"/>
              <a:t>предимно</a:t>
            </a:r>
            <a:r>
              <a:rPr lang="ru-RU" dirty="0"/>
              <a:t> от хора, но </a:t>
            </a:r>
            <a:r>
              <a:rPr lang="ru-RU" dirty="0" err="1"/>
              <a:t>напоследък</a:t>
            </a:r>
            <a:r>
              <a:rPr lang="ru-RU" dirty="0"/>
              <a:t> </a:t>
            </a:r>
            <a:r>
              <a:rPr lang="ru-RU" dirty="0" err="1"/>
              <a:t>съществува</a:t>
            </a:r>
            <a:r>
              <a:rPr lang="ru-RU" dirty="0"/>
              <a:t> тенденция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автоматизиране</a:t>
            </a:r>
            <a:r>
              <a:rPr lang="ru-RU" dirty="0"/>
              <a:t> и </a:t>
            </a:r>
            <a:r>
              <a:rPr lang="ru-RU" dirty="0" err="1"/>
              <a:t>компютъризиране</a:t>
            </a:r>
            <a:r>
              <a:rPr lang="ru-RU" dirty="0"/>
              <a:t> на </a:t>
            </a:r>
            <a:r>
              <a:rPr lang="ru-RU" dirty="0" err="1"/>
              <a:t>превода</a:t>
            </a:r>
            <a:r>
              <a:rPr lang="ru-RU" dirty="0"/>
              <a:t>, </a:t>
            </a:r>
            <a:r>
              <a:rPr lang="ru-RU" dirty="0" err="1"/>
              <a:t>така</a:t>
            </a:r>
            <a:r>
              <a:rPr lang="ru-RU" dirty="0"/>
              <a:t> наречения </a:t>
            </a:r>
            <a:r>
              <a:rPr lang="ru-RU" i="1" dirty="0" err="1"/>
              <a:t>машинен</a:t>
            </a:r>
            <a:r>
              <a:rPr lang="ru-RU" i="1" dirty="0"/>
              <a:t> </a:t>
            </a:r>
            <a:r>
              <a:rPr lang="ru-RU" i="1" dirty="0" err="1"/>
              <a:t>превод</a:t>
            </a:r>
            <a:r>
              <a:rPr lang="ru-RU" dirty="0"/>
              <a:t>.</a:t>
            </a:r>
            <a:endParaRPr lang="bg-BG" dirty="0"/>
          </a:p>
        </p:txBody>
      </p:sp>
      <p:pic>
        <p:nvPicPr>
          <p:cNvPr id="1028" name="Picture 4" descr="Видове превод | Преводи без граница">
            <a:extLst>
              <a:ext uri="{FF2B5EF4-FFF2-40B4-BE49-F238E27FC236}">
                <a16:creationId xmlns:a16="http://schemas.microsoft.com/office/drawing/2014/main" id="{AF07B932-6538-4300-A922-A661E38B1B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10" y="3646968"/>
            <a:ext cx="3336744" cy="309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47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726FA28-0CE9-4FD6-8910-E9360C570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277007"/>
          </a:xfrm>
        </p:spPr>
        <p:txBody>
          <a:bodyPr>
            <a:normAutofit/>
          </a:bodyPr>
          <a:lstStyle/>
          <a:p>
            <a:r>
              <a:rPr lang="bg-BG" dirty="0"/>
              <a:t>Видове превод.</a:t>
            </a:r>
          </a:p>
        </p:txBody>
      </p:sp>
      <p:sp>
        <p:nvSpPr>
          <p:cNvPr id="3" name="Контейнер за картина 2">
            <a:extLst>
              <a:ext uri="{FF2B5EF4-FFF2-40B4-BE49-F238E27FC236}">
                <a16:creationId xmlns:a16="http://schemas.microsoft.com/office/drawing/2014/main" id="{DFEEEB90-CD7B-4E62-B65A-15C5FDCF14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 flipH="1">
            <a:off x="11729544" y="6138040"/>
            <a:ext cx="136633" cy="45719"/>
          </a:xfrm>
        </p:spPr>
      </p:sp>
      <p:sp>
        <p:nvSpPr>
          <p:cNvPr id="4" name="Текстов контейнер 3">
            <a:extLst>
              <a:ext uri="{FF2B5EF4-FFF2-40B4-BE49-F238E27FC236}">
                <a16:creationId xmlns:a16="http://schemas.microsoft.com/office/drawing/2014/main" id="{F236F35F-1563-4CB1-BF9F-572C2EABF03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bg-BG" dirty="0"/>
              <a:t>Устен </a:t>
            </a:r>
          </a:p>
          <a:p>
            <a:r>
              <a:rPr lang="bg-BG" dirty="0"/>
              <a:t>Писмен </a:t>
            </a:r>
          </a:p>
          <a:p>
            <a:r>
              <a:rPr lang="bg-BG" dirty="0"/>
              <a:t>Художествен </a:t>
            </a:r>
          </a:p>
          <a:p>
            <a:r>
              <a:rPr lang="bg-BG" dirty="0"/>
              <a:t>Превод на майчин език </a:t>
            </a:r>
          </a:p>
          <a:p>
            <a:r>
              <a:rPr lang="bg-BG" dirty="0"/>
              <a:t>Машинен превод</a:t>
            </a:r>
          </a:p>
          <a:p>
            <a:endParaRPr lang="bg-BG" dirty="0"/>
          </a:p>
          <a:p>
            <a:r>
              <a:rPr lang="ru-RU" dirty="0" err="1"/>
              <a:t>Преводът</a:t>
            </a:r>
            <a:r>
              <a:rPr lang="ru-RU" dirty="0"/>
              <a:t> условно </a:t>
            </a:r>
            <a:r>
              <a:rPr lang="ru-RU" dirty="0" err="1"/>
              <a:t>може</a:t>
            </a:r>
            <a:r>
              <a:rPr lang="ru-RU" dirty="0"/>
              <a:t> да се раздели на </a:t>
            </a:r>
            <a:r>
              <a:rPr lang="ru-RU" dirty="0" err="1"/>
              <a:t>устен</a:t>
            </a:r>
            <a:r>
              <a:rPr lang="ru-RU" dirty="0"/>
              <a:t> и </a:t>
            </a:r>
            <a:r>
              <a:rPr lang="ru-RU" dirty="0" err="1"/>
              <a:t>писмен</a:t>
            </a:r>
            <a:r>
              <a:rPr lang="ru-RU" dirty="0"/>
              <a:t>, </a:t>
            </a:r>
            <a:endParaRPr lang="bg-BG" dirty="0"/>
          </a:p>
          <a:p>
            <a:endParaRPr lang="bg-BG" dirty="0"/>
          </a:p>
          <a:p>
            <a:endParaRPr lang="bg-BG" dirty="0"/>
          </a:p>
        </p:txBody>
      </p:sp>
      <p:pic>
        <p:nvPicPr>
          <p:cNvPr id="5" name="Контейнер за съдържание 6">
            <a:extLst>
              <a:ext uri="{FF2B5EF4-FFF2-40B4-BE49-F238E27FC236}">
                <a16:creationId xmlns:a16="http://schemas.microsoft.com/office/drawing/2014/main" id="{E64CB760-CD3C-4296-B009-E137C83CCC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998025" y="1833086"/>
            <a:ext cx="1979581" cy="1824514"/>
          </a:xfrm>
          <a:prstGeom prst="rect">
            <a:avLst/>
          </a:prstGeom>
        </p:spPr>
      </p:pic>
      <p:sp>
        <p:nvSpPr>
          <p:cNvPr id="6" name="Текстово поле 5">
            <a:extLst>
              <a:ext uri="{FF2B5EF4-FFF2-40B4-BE49-F238E27FC236}">
                <a16:creationId xmlns:a16="http://schemas.microsoft.com/office/drawing/2014/main" id="{EB50E90E-F934-4130-AFF8-F91916C5EE18}"/>
              </a:ext>
            </a:extLst>
          </p:cNvPr>
          <p:cNvSpPr txBox="1"/>
          <p:nvPr/>
        </p:nvSpPr>
        <p:spPr>
          <a:xfrm flipH="1">
            <a:off x="7662041" y="7262648"/>
            <a:ext cx="147145" cy="66018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900" dirty="0">
                <a:hlinkClick r:id="rId3" tooltip="http://biblio17.blogspot.com/2012/04/1-5.html"/>
              </a:rPr>
              <a:t>Тази снимка</a:t>
            </a:r>
            <a:r>
              <a:rPr lang="bg-BG" sz="900" dirty="0"/>
              <a:t> от Неизвестен автор е лицензирана с </a:t>
            </a:r>
            <a:r>
              <a:rPr lang="bg-BG" sz="900" dirty="0">
                <a:hlinkClick r:id="rId4" tooltip="https://creativecommons.org/licenses/by-sa/3.0/"/>
              </a:rPr>
              <a:t>CC BY-SA</a:t>
            </a:r>
            <a:endParaRPr lang="bg-BG" sz="900" dirty="0"/>
          </a:p>
        </p:txBody>
      </p:sp>
      <p:sp>
        <p:nvSpPr>
          <p:cNvPr id="7" name="Правоъгълник 6">
            <a:extLst>
              <a:ext uri="{FF2B5EF4-FFF2-40B4-BE49-F238E27FC236}">
                <a16:creationId xmlns:a16="http://schemas.microsoft.com/office/drawing/2014/main" id="{8E74EF46-412B-45B6-9C2E-79FFB9200AE3}"/>
              </a:ext>
            </a:extLst>
          </p:cNvPr>
          <p:cNvSpPr/>
          <p:nvPr/>
        </p:nvSpPr>
        <p:spPr>
          <a:xfrm>
            <a:off x="5211761" y="746234"/>
            <a:ext cx="614045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Устният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от своя страна се дели на </a:t>
            </a:r>
            <a:r>
              <a:rPr lang="ru-RU" i="1" dirty="0" err="1">
                <a:solidFill>
                  <a:srgbClr val="A55858"/>
                </a:solidFill>
                <a:latin typeface="Arial" panose="020B0604020202020204" pitchFamily="34" charset="0"/>
                <a:hlinkClick r:id="rId5" tooltip="Консекутивен превод (страницата не съществува)"/>
              </a:rPr>
              <a:t>консекутивен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(с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други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думи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последователен, при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който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говорещият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и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превеждащият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се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редуват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–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още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асинхронен) и </a:t>
            </a:r>
            <a:r>
              <a:rPr lang="ru-RU" i="1" dirty="0" err="1">
                <a:solidFill>
                  <a:srgbClr val="A55858"/>
                </a:solidFill>
                <a:latin typeface="Arial" panose="020B0604020202020204" pitchFamily="34" charset="0"/>
                <a:hlinkClick r:id="rId6" tooltip="Симултанен превод (страницата не съществува)"/>
              </a:rPr>
              <a:t>симултанен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(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едновременен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, или синхронен, при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който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говорещият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не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прави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паузи за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превеждащия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, а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двамата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говорят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едновременно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като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преводът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следва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с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извество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отместване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във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времето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, наречено "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отстъп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").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Симултанният</a:t>
            </a:r>
            <a:r>
              <a:rPr lang="en-US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bg-BG" dirty="0">
                <a:solidFill>
                  <a:srgbClr val="222222"/>
                </a:solidFill>
                <a:latin typeface="Arial" panose="020B0604020202020204" pitchFamily="34" charset="0"/>
              </a:rPr>
              <a:t>или синхронен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превод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се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използва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,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когато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са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налице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специални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технически средства,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позволяващи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на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слушателите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да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слушат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само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единия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говорещ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— например при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международни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форуми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чрез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слушалки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с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избор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на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език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за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слушане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, или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пък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при радио или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телевизионно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предаване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чрез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усилване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на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превода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на текста, предназначен за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публиката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и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заглушаване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на оригинала, или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пък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при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съдебни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 </a:t>
            </a:r>
            <a:r>
              <a:rPr lang="ru-RU" dirty="0" err="1">
                <a:solidFill>
                  <a:srgbClr val="222222"/>
                </a:solidFill>
                <a:latin typeface="Arial" panose="020B0604020202020204" pitchFamily="34" charset="0"/>
              </a:rPr>
              <a:t>процедури</a:t>
            </a:r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22401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77105CE-1751-4B36-B58E-D0EA43914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091535"/>
          </a:xfrm>
        </p:spPr>
        <p:txBody>
          <a:bodyPr/>
          <a:lstStyle/>
          <a:p>
            <a:r>
              <a:rPr lang="bg-BG" dirty="0"/>
              <a:t>Видове превод 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5369956F-7062-42CC-9B43-8974DDC8E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1480" y="1329070"/>
            <a:ext cx="4796096" cy="435935"/>
          </a:xfrm>
        </p:spPr>
        <p:txBody>
          <a:bodyPr>
            <a:normAutofit fontScale="62500" lnSpcReduction="20000"/>
          </a:bodyPr>
          <a:lstStyle/>
          <a:p>
            <a:endParaRPr lang="bg-BG" dirty="0"/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B56514B6-77EA-4E43-BE0E-8C1A5E07E12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err="1"/>
              <a:t>Превод</a:t>
            </a:r>
            <a:r>
              <a:rPr lang="ru-RU" dirty="0"/>
              <a:t> на </a:t>
            </a:r>
            <a:r>
              <a:rPr lang="ru-RU" dirty="0" err="1"/>
              <a:t>майчин</a:t>
            </a:r>
            <a:r>
              <a:rPr lang="ru-RU" dirty="0"/>
              <a:t> </a:t>
            </a:r>
            <a:r>
              <a:rPr lang="ru-RU" dirty="0" err="1"/>
              <a:t>език</a:t>
            </a:r>
            <a:r>
              <a:rPr lang="ru-RU" dirty="0"/>
              <a:t> - приема се, че </a:t>
            </a:r>
            <a:r>
              <a:rPr lang="ru-RU" dirty="0" err="1"/>
              <a:t>майчиният</a:t>
            </a:r>
            <a:r>
              <a:rPr lang="ru-RU" dirty="0"/>
              <a:t> </a:t>
            </a:r>
            <a:r>
              <a:rPr lang="ru-RU" dirty="0" err="1"/>
              <a:t>език</a:t>
            </a:r>
            <a:r>
              <a:rPr lang="ru-RU" dirty="0"/>
              <a:t> се </a:t>
            </a:r>
            <a:r>
              <a:rPr lang="ru-RU" dirty="0" err="1"/>
              <a:t>познава</a:t>
            </a:r>
            <a:r>
              <a:rPr lang="ru-RU" dirty="0"/>
              <a:t> най-добре, </a:t>
            </a:r>
            <a:r>
              <a:rPr lang="ru-RU" dirty="0" err="1"/>
              <a:t>затова</a:t>
            </a:r>
            <a:r>
              <a:rPr lang="ru-RU" dirty="0"/>
              <a:t> </a:t>
            </a:r>
            <a:r>
              <a:rPr lang="ru-RU" dirty="0" err="1"/>
              <a:t>професионалният</a:t>
            </a:r>
            <a:r>
              <a:rPr lang="ru-RU" dirty="0"/>
              <a:t> </a:t>
            </a:r>
            <a:r>
              <a:rPr lang="ru-RU" dirty="0" err="1"/>
              <a:t>превод</a:t>
            </a:r>
            <a:r>
              <a:rPr lang="ru-RU" dirty="0"/>
              <a:t> </a:t>
            </a:r>
            <a:r>
              <a:rPr lang="ru-RU" dirty="0" err="1"/>
              <a:t>обикновено</a:t>
            </a:r>
            <a:r>
              <a:rPr lang="ru-RU" dirty="0"/>
              <a:t> </a:t>
            </a:r>
            <a:r>
              <a:rPr lang="ru-RU" dirty="0" err="1"/>
              <a:t>означава</a:t>
            </a:r>
            <a:r>
              <a:rPr lang="ru-RU" dirty="0"/>
              <a:t> </a:t>
            </a:r>
            <a:r>
              <a:rPr lang="ru-RU" dirty="0" err="1"/>
              <a:t>превод</a:t>
            </a:r>
            <a:r>
              <a:rPr lang="ru-RU" dirty="0"/>
              <a:t> от чужд </a:t>
            </a:r>
            <a:r>
              <a:rPr lang="ru-RU" dirty="0" err="1"/>
              <a:t>език</a:t>
            </a:r>
            <a:r>
              <a:rPr lang="ru-RU" dirty="0"/>
              <a:t> на </a:t>
            </a:r>
            <a:r>
              <a:rPr lang="ru-RU" dirty="0" err="1"/>
              <a:t>майчиния</a:t>
            </a:r>
            <a:r>
              <a:rPr lang="ru-RU" dirty="0"/>
              <a:t>. В </a:t>
            </a:r>
            <a:r>
              <a:rPr lang="ru-RU" dirty="0" err="1"/>
              <a:t>практиката</a:t>
            </a:r>
            <a:r>
              <a:rPr lang="ru-RU" dirty="0"/>
              <a:t> обаче един </a:t>
            </a:r>
            <a:r>
              <a:rPr lang="ru-RU" dirty="0" err="1"/>
              <a:t>преводач</a:t>
            </a:r>
            <a:r>
              <a:rPr lang="ru-RU" dirty="0"/>
              <a:t> най-</a:t>
            </a:r>
            <a:r>
              <a:rPr lang="ru-RU" dirty="0" err="1"/>
              <a:t>често</a:t>
            </a:r>
            <a:r>
              <a:rPr lang="ru-RU" dirty="0"/>
              <a:t> </a:t>
            </a:r>
            <a:r>
              <a:rPr lang="ru-RU" dirty="0" err="1"/>
              <a:t>превежда</a:t>
            </a:r>
            <a:r>
              <a:rPr lang="ru-RU" dirty="0"/>
              <a:t> </a:t>
            </a:r>
            <a:r>
              <a:rPr lang="ru-RU" dirty="0" err="1"/>
              <a:t>двупосочно</a:t>
            </a:r>
            <a:r>
              <a:rPr lang="ru-RU" dirty="0"/>
              <a:t> — от </a:t>
            </a:r>
            <a:r>
              <a:rPr lang="ru-RU" dirty="0" err="1"/>
              <a:t>майчиния</a:t>
            </a:r>
            <a:r>
              <a:rPr lang="ru-RU" dirty="0"/>
              <a:t> </a:t>
            </a:r>
            <a:r>
              <a:rPr lang="ru-RU" dirty="0" err="1"/>
              <a:t>език</a:t>
            </a:r>
            <a:r>
              <a:rPr lang="ru-RU" dirty="0"/>
              <a:t> </a:t>
            </a:r>
            <a:r>
              <a:rPr lang="ru-RU" dirty="0" err="1"/>
              <a:t>към</a:t>
            </a:r>
            <a:r>
              <a:rPr lang="ru-RU" dirty="0"/>
              <a:t> </a:t>
            </a:r>
            <a:r>
              <a:rPr lang="ru-RU" dirty="0" err="1"/>
              <a:t>чуждия</a:t>
            </a:r>
            <a:r>
              <a:rPr lang="ru-RU" dirty="0"/>
              <a:t> и обратно.</a:t>
            </a:r>
          </a:p>
          <a:p>
            <a:r>
              <a:rPr lang="ru-RU" dirty="0"/>
              <a:t>Художествен </a:t>
            </a:r>
            <a:r>
              <a:rPr lang="ru-RU" dirty="0" err="1"/>
              <a:t>превод</a:t>
            </a:r>
            <a:r>
              <a:rPr lang="ru-RU" dirty="0"/>
              <a:t> – </a:t>
            </a:r>
            <a:r>
              <a:rPr lang="ru-RU" dirty="0" err="1"/>
              <a:t>използва</a:t>
            </a:r>
            <a:r>
              <a:rPr lang="ru-RU" dirty="0"/>
              <a:t> се в </a:t>
            </a:r>
            <a:r>
              <a:rPr lang="ru-RU" dirty="0" err="1"/>
              <a:t>художествената</a:t>
            </a:r>
            <a:r>
              <a:rPr lang="ru-RU" dirty="0"/>
              <a:t> литература, </a:t>
            </a:r>
            <a:r>
              <a:rPr lang="ru-RU" dirty="0" err="1"/>
              <a:t>това</a:t>
            </a:r>
            <a:r>
              <a:rPr lang="ru-RU" dirty="0"/>
              <a:t> е </a:t>
            </a:r>
            <a:r>
              <a:rPr lang="ru-RU" dirty="0" err="1"/>
              <a:t>превод</a:t>
            </a:r>
            <a:r>
              <a:rPr lang="ru-RU" dirty="0"/>
              <a:t> при </a:t>
            </a:r>
            <a:r>
              <a:rPr lang="ru-RU" dirty="0" err="1"/>
              <a:t>който</a:t>
            </a:r>
            <a:r>
              <a:rPr lang="ru-RU" dirty="0"/>
              <a:t> се </a:t>
            </a:r>
            <a:r>
              <a:rPr lang="ru-RU" dirty="0" err="1"/>
              <a:t>използват</a:t>
            </a:r>
            <a:r>
              <a:rPr lang="ru-RU" dirty="0"/>
              <a:t> близки </a:t>
            </a:r>
            <a:r>
              <a:rPr lang="ru-RU" dirty="0" err="1"/>
              <a:t>фрази</a:t>
            </a:r>
            <a:r>
              <a:rPr lang="ru-RU" dirty="0"/>
              <a:t> или синоним.</a:t>
            </a:r>
            <a:endParaRPr lang="bg-BG" dirty="0"/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88038AB6-93AB-4427-B3FE-DD8A5E6672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 flipH="1">
            <a:off x="10560676" y="668337"/>
            <a:ext cx="699201" cy="276447"/>
          </a:xfrm>
        </p:spPr>
        <p:txBody>
          <a:bodyPr>
            <a:normAutofit fontScale="62500" lnSpcReduction="20000"/>
          </a:bodyPr>
          <a:lstStyle/>
          <a:p>
            <a:endParaRPr lang="bg-BG" dirty="0"/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7D62B197-B064-4CF7-94D4-60605993B08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err="1"/>
              <a:t>Машинен</a:t>
            </a:r>
            <a:r>
              <a:rPr lang="ru-RU" dirty="0"/>
              <a:t> </a:t>
            </a:r>
            <a:r>
              <a:rPr lang="ru-RU" dirty="0" err="1"/>
              <a:t>превод</a:t>
            </a:r>
            <a:r>
              <a:rPr lang="ru-RU" dirty="0"/>
              <a:t> - </a:t>
            </a:r>
            <a:r>
              <a:rPr lang="ru-RU" dirty="0" err="1"/>
              <a:t>това</a:t>
            </a:r>
            <a:r>
              <a:rPr lang="ru-RU" dirty="0"/>
              <a:t> е дисциплина от </a:t>
            </a:r>
            <a:r>
              <a:rPr lang="ru-RU" dirty="0" err="1"/>
              <a:t>компютърната</a:t>
            </a:r>
            <a:r>
              <a:rPr lang="ru-RU" dirty="0"/>
              <a:t> лингвистика, </a:t>
            </a:r>
            <a:r>
              <a:rPr lang="ru-RU" dirty="0" err="1"/>
              <a:t>която</a:t>
            </a:r>
            <a:r>
              <a:rPr lang="ru-RU" dirty="0"/>
              <a:t> се </a:t>
            </a:r>
            <a:r>
              <a:rPr lang="ru-RU" dirty="0" err="1"/>
              <a:t>занимава</a:t>
            </a:r>
            <a:r>
              <a:rPr lang="ru-RU" dirty="0"/>
              <a:t> с автоматично </a:t>
            </a:r>
            <a:r>
              <a:rPr lang="ru-RU" dirty="0" err="1"/>
              <a:t>превеждане</a:t>
            </a:r>
            <a:r>
              <a:rPr lang="ru-RU" dirty="0"/>
              <a:t> на </a:t>
            </a:r>
            <a:r>
              <a:rPr lang="ru-RU" dirty="0" err="1"/>
              <a:t>писмен</a:t>
            </a:r>
            <a:r>
              <a:rPr lang="ru-RU" dirty="0"/>
              <a:t> текст от един естествен </a:t>
            </a:r>
            <a:r>
              <a:rPr lang="ru-RU" dirty="0" err="1"/>
              <a:t>език</a:t>
            </a:r>
            <a:r>
              <a:rPr lang="ru-RU" dirty="0"/>
              <a:t> на друг с </a:t>
            </a:r>
            <a:r>
              <a:rPr lang="ru-RU" dirty="0" err="1"/>
              <a:t>помощта</a:t>
            </a:r>
            <a:r>
              <a:rPr lang="ru-RU" dirty="0"/>
              <a:t> на </a:t>
            </a:r>
            <a:r>
              <a:rPr lang="ru-RU" dirty="0" err="1"/>
              <a:t>компютърен</a:t>
            </a:r>
            <a:r>
              <a:rPr lang="ru-RU" dirty="0"/>
              <a:t> </a:t>
            </a:r>
            <a:r>
              <a:rPr lang="ru-RU" dirty="0" err="1"/>
              <a:t>софтуер</a:t>
            </a:r>
            <a:r>
              <a:rPr lang="ru-RU" dirty="0"/>
              <a:t>.</a:t>
            </a:r>
          </a:p>
          <a:p>
            <a:r>
              <a:rPr lang="ru-RU" dirty="0"/>
              <a:t> В най-</a:t>
            </a:r>
            <a:r>
              <a:rPr lang="ru-RU" dirty="0" err="1"/>
              <a:t>простия</a:t>
            </a:r>
            <a:r>
              <a:rPr lang="ru-RU" dirty="0"/>
              <a:t> си вариант </a:t>
            </a:r>
            <a:r>
              <a:rPr lang="ru-RU" dirty="0" err="1"/>
              <a:t>представлява</a:t>
            </a:r>
            <a:r>
              <a:rPr lang="ru-RU" dirty="0"/>
              <a:t> </a:t>
            </a:r>
            <a:r>
              <a:rPr lang="ru-RU" dirty="0" err="1"/>
              <a:t>обикновено</a:t>
            </a:r>
            <a:r>
              <a:rPr lang="ru-RU" dirty="0"/>
              <a:t> </a:t>
            </a:r>
            <a:r>
              <a:rPr lang="ru-RU" dirty="0" err="1"/>
              <a:t>заместване</a:t>
            </a:r>
            <a:r>
              <a:rPr lang="ru-RU" dirty="0"/>
              <a:t> на </a:t>
            </a:r>
            <a:r>
              <a:rPr lang="ru-RU" dirty="0" err="1"/>
              <a:t>думи</a:t>
            </a:r>
            <a:r>
              <a:rPr lang="ru-RU" dirty="0"/>
              <a:t> от един </a:t>
            </a:r>
            <a:r>
              <a:rPr lang="ru-RU" dirty="0" err="1"/>
              <a:t>език</a:t>
            </a:r>
            <a:r>
              <a:rPr lang="ru-RU" dirty="0"/>
              <a:t> с </a:t>
            </a:r>
            <a:r>
              <a:rPr lang="ru-RU" dirty="0" err="1"/>
              <a:t>думи</a:t>
            </a:r>
            <a:r>
              <a:rPr lang="ru-RU" dirty="0"/>
              <a:t> от друг, а </a:t>
            </a:r>
            <a:r>
              <a:rPr lang="ru-RU" dirty="0" err="1"/>
              <a:t>по-сложните</a:t>
            </a:r>
            <a:r>
              <a:rPr lang="ru-RU" dirty="0"/>
              <a:t> </a:t>
            </a:r>
            <a:r>
              <a:rPr lang="ru-RU" dirty="0" err="1"/>
              <a:t>методи</a:t>
            </a:r>
            <a:r>
              <a:rPr lang="ru-RU" dirty="0"/>
              <a:t> за </a:t>
            </a:r>
            <a:r>
              <a:rPr lang="ru-RU" dirty="0" err="1"/>
              <a:t>превод</a:t>
            </a:r>
            <a:r>
              <a:rPr lang="ru-RU" dirty="0"/>
              <a:t> </a:t>
            </a:r>
            <a:r>
              <a:rPr lang="ru-RU" dirty="0" err="1"/>
              <a:t>включват</a:t>
            </a:r>
            <a:r>
              <a:rPr lang="ru-RU" dirty="0"/>
              <a:t> </a:t>
            </a:r>
            <a:r>
              <a:rPr lang="ru-RU" dirty="0" err="1"/>
              <a:t>отразяване</a:t>
            </a:r>
            <a:r>
              <a:rPr lang="ru-RU" dirty="0"/>
              <a:t> на </a:t>
            </a:r>
            <a:r>
              <a:rPr lang="ru-RU" dirty="0" err="1"/>
              <a:t>типологичните</a:t>
            </a:r>
            <a:r>
              <a:rPr lang="ru-RU" dirty="0"/>
              <a:t> </a:t>
            </a:r>
            <a:r>
              <a:rPr lang="ru-RU" dirty="0" err="1"/>
              <a:t>разлики</a:t>
            </a:r>
            <a:r>
              <a:rPr lang="ru-RU" dirty="0"/>
              <a:t> между </a:t>
            </a:r>
            <a:r>
              <a:rPr lang="ru-RU" dirty="0" err="1"/>
              <a:t>езиците</a:t>
            </a:r>
            <a:r>
              <a:rPr lang="ru-RU" dirty="0"/>
              <a:t>, </a:t>
            </a:r>
            <a:r>
              <a:rPr lang="ru-RU" dirty="0" err="1"/>
              <a:t>разпознаване</a:t>
            </a:r>
            <a:r>
              <a:rPr lang="ru-RU" dirty="0"/>
              <a:t> на </a:t>
            </a:r>
            <a:r>
              <a:rPr lang="ru-RU" dirty="0" err="1"/>
              <a:t>фрази</a:t>
            </a:r>
            <a:r>
              <a:rPr lang="ru-RU" dirty="0"/>
              <a:t>, </a:t>
            </a:r>
            <a:r>
              <a:rPr lang="ru-RU" dirty="0" err="1"/>
              <a:t>превеждане</a:t>
            </a:r>
            <a:r>
              <a:rPr lang="ru-RU" dirty="0"/>
              <a:t> на </a:t>
            </a:r>
            <a:r>
              <a:rPr lang="ru-RU" dirty="0" err="1"/>
              <a:t>идиоми</a:t>
            </a:r>
            <a:r>
              <a:rPr lang="ru-RU" dirty="0"/>
              <a:t> и </a:t>
            </a:r>
            <a:r>
              <a:rPr lang="ru-RU" dirty="0" err="1"/>
              <a:t>изолиране</a:t>
            </a:r>
            <a:r>
              <a:rPr lang="ru-RU" dirty="0"/>
              <a:t> на аномалии.</a:t>
            </a:r>
            <a:endParaRPr lang="bg-BG" dirty="0"/>
          </a:p>
        </p:txBody>
      </p:sp>
      <p:pic>
        <p:nvPicPr>
          <p:cNvPr id="1026" name="Picture 2" descr="Преводач на чужди езици може да има допълнително образование, квалификация">
            <a:extLst>
              <a:ext uri="{FF2B5EF4-FFF2-40B4-BE49-F238E27FC236}">
                <a16:creationId xmlns:a16="http://schemas.microsoft.com/office/drawing/2014/main" id="{6AF4CE68-E90D-48C3-AD69-EC32C9C16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496" y="276447"/>
            <a:ext cx="4796096" cy="210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95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92B72C91-596C-46B2-B249-7344CC773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209863"/>
            <a:ext cx="6387102" cy="133412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800" dirty="0" err="1"/>
              <a:t>Кой</a:t>
            </a:r>
            <a:r>
              <a:rPr lang="en-US" sz="2800" dirty="0"/>
              <a:t> </a:t>
            </a:r>
            <a:r>
              <a:rPr lang="en-US" sz="2800" dirty="0" err="1"/>
              <a:t>превод</a:t>
            </a:r>
            <a:r>
              <a:rPr lang="en-US" sz="2800" dirty="0"/>
              <a:t>, </a:t>
            </a:r>
            <a:r>
              <a:rPr lang="en-US" sz="2800" dirty="0" err="1"/>
              <a:t>според</a:t>
            </a:r>
            <a:r>
              <a:rPr lang="en-US" sz="2800" dirty="0"/>
              <a:t> </a:t>
            </a:r>
            <a:r>
              <a:rPr lang="en-US" sz="2800" dirty="0" err="1"/>
              <a:t>Вас</a:t>
            </a:r>
            <a:r>
              <a:rPr lang="en-US" sz="2800" dirty="0"/>
              <a:t> е </a:t>
            </a:r>
            <a:r>
              <a:rPr lang="en-US" sz="2800" dirty="0" err="1"/>
              <a:t>най-труден</a:t>
            </a:r>
            <a:r>
              <a:rPr lang="en-US" sz="2800" dirty="0"/>
              <a:t> и </a:t>
            </a:r>
            <a:r>
              <a:rPr lang="en-US" sz="2800" dirty="0" err="1"/>
              <a:t>защо</a:t>
            </a:r>
            <a:r>
              <a:rPr lang="en-US" sz="2800" dirty="0"/>
              <a:t>?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72A3DC69-5923-439E-867B-A12EB36D7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2" y="1274165"/>
            <a:ext cx="6974353" cy="4779502"/>
          </a:xfrm>
        </p:spPr>
        <p:txBody>
          <a:bodyPr anchor="t">
            <a:normAutofit/>
          </a:bodyPr>
          <a:lstStyle/>
          <a:p>
            <a:endParaRPr lang="en-US" sz="1800" dirty="0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2C6A2225-94AF-4BC4-98F4-77746E7B10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25108" y="1"/>
            <a:ext cx="4666892" cy="3612937"/>
          </a:xfrm>
          <a:custGeom>
            <a:avLst/>
            <a:gdLst>
              <a:gd name="connsiteX0" fmla="*/ 192227 w 4666892"/>
              <a:gd name="connsiteY0" fmla="*/ 0 h 3612937"/>
              <a:gd name="connsiteX1" fmla="*/ 4666892 w 4666892"/>
              <a:gd name="connsiteY1" fmla="*/ 0 h 3612937"/>
              <a:gd name="connsiteX2" fmla="*/ 4666892 w 4666892"/>
              <a:gd name="connsiteY2" fmla="*/ 2643684 h 3612937"/>
              <a:gd name="connsiteX3" fmla="*/ 4657487 w 4666892"/>
              <a:gd name="connsiteY3" fmla="*/ 2656262 h 3612937"/>
              <a:gd name="connsiteX4" fmla="*/ 2628900 w 4666892"/>
              <a:gd name="connsiteY4" fmla="*/ 3612937 h 3612937"/>
              <a:gd name="connsiteX5" fmla="*/ 0 w 4666892"/>
              <a:gd name="connsiteY5" fmla="*/ 984037 h 3612937"/>
              <a:gd name="connsiteX6" fmla="*/ 118190 w 4666892"/>
              <a:gd name="connsiteY6" fmla="*/ 202283 h 3612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66892" h="3612937">
                <a:moveTo>
                  <a:pt x="192227" y="0"/>
                </a:moveTo>
                <a:lnTo>
                  <a:pt x="4666892" y="0"/>
                </a:lnTo>
                <a:lnTo>
                  <a:pt x="4666892" y="2643684"/>
                </a:lnTo>
                <a:lnTo>
                  <a:pt x="4657487" y="2656262"/>
                </a:lnTo>
                <a:cubicBezTo>
                  <a:pt x="4175308" y="3240527"/>
                  <a:pt x="3445594" y="3612937"/>
                  <a:pt x="2628900" y="3612937"/>
                </a:cubicBezTo>
                <a:cubicBezTo>
                  <a:pt x="1176999" y="3612937"/>
                  <a:pt x="0" y="2435938"/>
                  <a:pt x="0" y="984037"/>
                </a:cubicBezTo>
                <a:cubicBezTo>
                  <a:pt x="0" y="711806"/>
                  <a:pt x="41379" y="449239"/>
                  <a:pt x="118190" y="2022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2" descr="Инвестициите в ИТ – въпрос с повишена трудност | CFO">
            <a:extLst>
              <a:ext uri="{FF2B5EF4-FFF2-40B4-BE49-F238E27FC236}">
                <a16:creationId xmlns:a16="http://schemas.microsoft.com/office/drawing/2014/main" id="{8EFA6622-0765-4982-85F8-55CC338593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" r="470" b="-2"/>
          <a:stretch/>
        </p:blipFill>
        <p:spPr bwMode="auto">
          <a:xfrm>
            <a:off x="8442196" y="11"/>
            <a:ext cx="3749806" cy="2871972"/>
          </a:xfrm>
          <a:custGeom>
            <a:avLst/>
            <a:gdLst/>
            <a:ahLst/>
            <a:cxnLst/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648F5915-2CE1-4F74-88C5-D4366893D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4737" y="3918051"/>
            <a:ext cx="3587263" cy="2939948"/>
          </a:xfrm>
          <a:custGeom>
            <a:avLst/>
            <a:gdLst>
              <a:gd name="connsiteX0" fmla="*/ 2070613 w 3587263"/>
              <a:gd name="connsiteY0" fmla="*/ 0 h 2939948"/>
              <a:gd name="connsiteX1" fmla="*/ 3534758 w 3587263"/>
              <a:gd name="connsiteY1" fmla="*/ 606469 h 2939948"/>
              <a:gd name="connsiteX2" fmla="*/ 3587263 w 3587263"/>
              <a:gd name="connsiteY2" fmla="*/ 664240 h 2939948"/>
              <a:gd name="connsiteX3" fmla="*/ 3587263 w 3587263"/>
              <a:gd name="connsiteY3" fmla="*/ 2939948 h 2939948"/>
              <a:gd name="connsiteX4" fmla="*/ 193241 w 3587263"/>
              <a:gd name="connsiteY4" fmla="*/ 2939948 h 2939948"/>
              <a:gd name="connsiteX5" fmla="*/ 162719 w 3587263"/>
              <a:gd name="connsiteY5" fmla="*/ 2876589 h 2939948"/>
              <a:gd name="connsiteX6" fmla="*/ 0 w 3587263"/>
              <a:gd name="connsiteY6" fmla="*/ 2070613 h 2939948"/>
              <a:gd name="connsiteX7" fmla="*/ 2070613 w 3587263"/>
              <a:gd name="connsiteY7" fmla="*/ 0 h 293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87263" h="2939948">
                <a:moveTo>
                  <a:pt x="2070613" y="0"/>
                </a:moveTo>
                <a:cubicBezTo>
                  <a:pt x="2642397" y="0"/>
                  <a:pt x="3160050" y="231761"/>
                  <a:pt x="3534758" y="606469"/>
                </a:cubicBezTo>
                <a:lnTo>
                  <a:pt x="3587263" y="664240"/>
                </a:lnTo>
                <a:lnTo>
                  <a:pt x="3587263" y="2939948"/>
                </a:lnTo>
                <a:lnTo>
                  <a:pt x="193241" y="2939948"/>
                </a:lnTo>
                <a:lnTo>
                  <a:pt x="162719" y="2876589"/>
                </a:lnTo>
                <a:cubicBezTo>
                  <a:pt x="57940" y="2628865"/>
                  <a:pt x="0" y="2356505"/>
                  <a:pt x="0" y="2070613"/>
                </a:cubicBezTo>
                <a:cubicBezTo>
                  <a:pt x="0" y="927045"/>
                  <a:pt x="927045" y="0"/>
                  <a:pt x="2070613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4" descr="Слушай сърцето си&quot;... но мозъкът ни не дава да го чуем">
            <a:extLst>
              <a:ext uri="{FF2B5EF4-FFF2-40B4-BE49-F238E27FC236}">
                <a16:creationId xmlns:a16="http://schemas.microsoft.com/office/drawing/2014/main" id="{E65B75BA-C86A-43A9-B289-2E47B045F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r="21005" b="-3"/>
          <a:stretch/>
        </p:blipFill>
        <p:spPr bwMode="auto">
          <a:xfrm>
            <a:off x="9340880" y="4082142"/>
            <a:ext cx="2851122" cy="2311980"/>
          </a:xfrm>
          <a:custGeom>
            <a:avLst/>
            <a:gdLst/>
            <a:ahLst/>
            <a:cxnLst/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46215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6CF1265C-4C21-4BA6-8311-C6DE36B7D9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672" y="4007335"/>
            <a:ext cx="6455833" cy="1497998"/>
          </a:xfrm>
        </p:spPr>
        <p:txBody>
          <a:bodyPr anchor="t">
            <a:normAutofit/>
          </a:bodyPr>
          <a:lstStyle/>
          <a:p>
            <a:pPr algn="l"/>
            <a:r>
              <a:rPr lang="bg-BG" sz="3000"/>
              <a:t>Предлагам на Вашето внимание две известни песни на двата чужди езика- английски и руски език.</a:t>
            </a:r>
          </a:p>
        </p:txBody>
      </p:sp>
      <p:sp>
        <p:nvSpPr>
          <p:cNvPr id="3" name="Подзаглавие 2">
            <a:extLst>
              <a:ext uri="{FF2B5EF4-FFF2-40B4-BE49-F238E27FC236}">
                <a16:creationId xmlns:a16="http://schemas.microsoft.com/office/drawing/2014/main" id="{280ACFCE-B3F9-4AB4-9359-56D7C1E93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4672" y="3288965"/>
            <a:ext cx="6455833" cy="665853"/>
          </a:xfrm>
        </p:spPr>
        <p:txBody>
          <a:bodyPr anchor="b">
            <a:normAutofit/>
          </a:bodyPr>
          <a:lstStyle/>
          <a:p>
            <a:pPr algn="l"/>
            <a:r>
              <a:rPr lang="bg-BG" sz="1300"/>
              <a:t>Изгледайте внимателно видеата на двата посочени линка.</a:t>
            </a:r>
          </a:p>
          <a:p>
            <a:pPr algn="l"/>
            <a:r>
              <a:rPr lang="bg-BG" sz="1300"/>
              <a:t>Текстовете на песните са в следващия слайд. Прочетете ги и направете съпоставка! 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E26B9EF5-5D92-4AC7-BC55-FC5C4C98E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F05C5575-0F07-43D0-AE78-81EAA8E67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ВИКА СТАРИКОВА/Dance Me to the End of Love/Leonard Cohen/перевод-М ...">
            <a:extLst>
              <a:ext uri="{FF2B5EF4-FFF2-40B4-BE49-F238E27FC236}">
                <a16:creationId xmlns:a16="http://schemas.microsoft.com/office/drawing/2014/main" id="{31C92376-8C4B-4563-A7C4-B35102C19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7" r="8530" b="-3"/>
          <a:stretch/>
        </p:blipFill>
        <p:spPr bwMode="auto">
          <a:xfrm>
            <a:off x="3639395" y="10"/>
            <a:ext cx="4023360" cy="2980230"/>
          </a:xfrm>
          <a:custGeom>
            <a:avLst/>
            <a:gdLst/>
            <a:ahLst/>
            <a:cxnLst/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Ленард Коен крие ужасна тайна зад най-известната си песен">
            <a:extLst>
              <a:ext uri="{FF2B5EF4-FFF2-40B4-BE49-F238E27FC236}">
                <a16:creationId xmlns:a16="http://schemas.microsoft.com/office/drawing/2014/main" id="{E22E491C-B00A-4461-AE0C-26918226E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2" r="10613"/>
          <a:stretch/>
        </p:blipFill>
        <p:spPr bwMode="auto">
          <a:xfrm>
            <a:off x="7816897" y="1584494"/>
            <a:ext cx="4375105" cy="5273507"/>
          </a:xfrm>
          <a:custGeom>
            <a:avLst/>
            <a:gdLst/>
            <a:ahLst/>
            <a:cxnLst/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381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randomBar dir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>
            <a:extLst>
              <a:ext uri="{FF2B5EF4-FFF2-40B4-BE49-F238E27FC236}">
                <a16:creationId xmlns:a16="http://schemas.microsoft.com/office/drawing/2014/main" id="{230C2251-7877-44D7-8D70-A678209D8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74" y="-2178050"/>
            <a:ext cx="10515600" cy="1325563"/>
          </a:xfrm>
        </p:spPr>
        <p:txBody>
          <a:bodyPr/>
          <a:lstStyle/>
          <a:p>
            <a:r>
              <a:rPr lang="bg-BG" dirty="0"/>
              <a:t>Може да изслушате мелодиите ……</a:t>
            </a:r>
          </a:p>
        </p:txBody>
      </p:sp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7A2BA5EE-D41F-4111-90E6-2D717783B8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Dance me to the end of love</a:t>
            </a:r>
            <a:r>
              <a:rPr lang="bg-BG" dirty="0"/>
              <a:t> !</a:t>
            </a:r>
          </a:p>
        </p:txBody>
      </p:sp>
      <p:pic>
        <p:nvPicPr>
          <p:cNvPr id="7" name="y2mate.com - Dance me to the end Of love - Leonard Cohen  (ПРЕВОД)_uIVfZ_CYTaI_360p">
            <a:hlinkClick r:id="" action="ppaction://media"/>
            <a:extLst>
              <a:ext uri="{FF2B5EF4-FFF2-40B4-BE49-F238E27FC236}">
                <a16:creationId xmlns:a16="http://schemas.microsoft.com/office/drawing/2014/main" id="{E41F5DC3-892D-429F-BBC2-8D6B42C5CCB7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9788" y="2852738"/>
            <a:ext cx="4923059" cy="2987675"/>
          </a:xfrm>
        </p:spPr>
      </p:pic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EAA8B611-F49F-48E2-B450-61FD5A5CD3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bg-BG" dirty="0"/>
              <a:t>Танец до </a:t>
            </a:r>
            <a:r>
              <a:rPr lang="bg-BG" dirty="0" err="1"/>
              <a:t>конца</a:t>
            </a:r>
            <a:r>
              <a:rPr lang="bg-BG" dirty="0"/>
              <a:t> </a:t>
            </a:r>
            <a:r>
              <a:rPr lang="bg-BG" dirty="0" err="1"/>
              <a:t>любви</a:t>
            </a:r>
            <a:r>
              <a:rPr lang="bg-BG" dirty="0"/>
              <a:t> !</a:t>
            </a:r>
          </a:p>
        </p:txBody>
      </p:sp>
      <p:pic>
        <p:nvPicPr>
          <p:cNvPr id="8" name="y2mate.com - ВИКА СТАРИКОВАDance Me to the End of LoveLeonard Cohenперевод-М.Ромм (Сан-Диего, Калифорния)_sYLHLufCrOY_1080p">
            <a:hlinkClick r:id="" action="ppaction://media"/>
            <a:extLst>
              <a:ext uri="{FF2B5EF4-FFF2-40B4-BE49-F238E27FC236}">
                <a16:creationId xmlns:a16="http://schemas.microsoft.com/office/drawing/2014/main" id="{05FA0376-C7A7-417F-90D0-C41E254FEB36}"/>
              </a:ext>
            </a:extLst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172200" y="2867984"/>
            <a:ext cx="5183188" cy="2916238"/>
          </a:xfrm>
        </p:spPr>
      </p:pic>
      <p:pic>
        <p:nvPicPr>
          <p:cNvPr id="5122" name="Picture 2" descr="Желая ти любов… ‹ TrueStory">
            <a:extLst>
              <a:ext uri="{FF2B5EF4-FFF2-40B4-BE49-F238E27FC236}">
                <a16:creationId xmlns:a16="http://schemas.microsoft.com/office/drawing/2014/main" id="{C35D95DA-81EA-4BA7-A322-9679FB85B8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423" y="90488"/>
            <a:ext cx="542260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9971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0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64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ов контейнер 2">
            <a:extLst>
              <a:ext uri="{FF2B5EF4-FFF2-40B4-BE49-F238E27FC236}">
                <a16:creationId xmlns:a16="http://schemas.microsoft.com/office/drawing/2014/main" id="{357F0289-AC4C-4236-90A2-2D206C828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357351"/>
            <a:ext cx="5157787" cy="777765"/>
          </a:xfrm>
        </p:spPr>
        <p:txBody>
          <a:bodyPr>
            <a:normAutofit fontScale="55000" lnSpcReduction="20000"/>
          </a:bodyPr>
          <a:lstStyle/>
          <a:p>
            <a:endParaRPr lang="bg-BG" b="0" dirty="0"/>
          </a:p>
          <a:p>
            <a:r>
              <a:rPr lang="en-US" b="0" dirty="0"/>
              <a:t>Dance me to the end of love</a:t>
            </a:r>
          </a:p>
          <a:p>
            <a:r>
              <a:rPr lang="en-US" dirty="0">
                <a:hlinkClick r:id="rId2"/>
              </a:rPr>
              <a:t>https://www.youtube.com/watch?v=uIVfZ_CYTaI</a:t>
            </a:r>
            <a:endParaRPr lang="bg-BG" dirty="0"/>
          </a:p>
          <a:p>
            <a:endParaRPr lang="bg-BG" dirty="0"/>
          </a:p>
        </p:txBody>
      </p:sp>
      <p:sp>
        <p:nvSpPr>
          <p:cNvPr id="4" name="Контейнер за съдържание 3">
            <a:extLst>
              <a:ext uri="{FF2B5EF4-FFF2-40B4-BE49-F238E27FC236}">
                <a16:creationId xmlns:a16="http://schemas.microsoft.com/office/drawing/2014/main" id="{D810E71B-0F83-44BD-AD7A-B050974DE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135117"/>
            <a:ext cx="5157787" cy="5054545"/>
          </a:xfrm>
        </p:spPr>
        <p:txBody>
          <a:bodyPr>
            <a:normAutofit fontScale="40000" lnSpcReduction="20000"/>
          </a:bodyPr>
          <a:lstStyle/>
          <a:p>
            <a:r>
              <a:rPr lang="en-US" sz="3800" dirty="0"/>
              <a:t>Dance me to your beauty</a:t>
            </a:r>
            <a:br>
              <a:rPr lang="en-US" sz="3800" dirty="0"/>
            </a:br>
            <a:r>
              <a:rPr lang="en-US" sz="3800" dirty="0"/>
              <a:t>with a burning violin</a:t>
            </a:r>
            <a:br>
              <a:rPr lang="en-US" sz="3800" dirty="0"/>
            </a:br>
            <a:r>
              <a:rPr lang="en-US" sz="3800" dirty="0"/>
              <a:t>Dance me through the panic</a:t>
            </a:r>
            <a:br>
              <a:rPr lang="en-US" sz="3800" dirty="0"/>
            </a:br>
            <a:r>
              <a:rPr lang="en-US" sz="3800" dirty="0"/>
              <a:t>'til I'm gathered safely in</a:t>
            </a:r>
            <a:br>
              <a:rPr lang="en-US" sz="3800" dirty="0"/>
            </a:br>
            <a:r>
              <a:rPr lang="en-US" sz="3800" dirty="0"/>
              <a:t>Lift me like an olive branch</a:t>
            </a:r>
            <a:br>
              <a:rPr lang="en-US" sz="3800" dirty="0"/>
            </a:br>
            <a:r>
              <a:rPr lang="en-US" sz="3800" dirty="0"/>
              <a:t>and be my homeward dove</a:t>
            </a:r>
            <a:br>
              <a:rPr lang="en-US" sz="3800" dirty="0"/>
            </a:br>
            <a:r>
              <a:rPr lang="en-US" sz="3800" dirty="0"/>
              <a:t>Dance me to the end of love</a:t>
            </a:r>
            <a:br>
              <a:rPr lang="en-US" sz="3800" dirty="0"/>
            </a:br>
            <a:r>
              <a:rPr lang="en-US" sz="3800" dirty="0"/>
              <a:t>Dance me to the end of love</a:t>
            </a:r>
            <a:br>
              <a:rPr lang="en-US" sz="3800" dirty="0"/>
            </a:br>
            <a:br>
              <a:rPr lang="en-US" sz="3800" dirty="0"/>
            </a:br>
            <a:r>
              <a:rPr lang="en-US" sz="3800" dirty="0"/>
              <a:t>Oh let me see your beauty when the witnesses are gone</a:t>
            </a:r>
            <a:br>
              <a:rPr lang="en-US" sz="3800" dirty="0"/>
            </a:br>
            <a:r>
              <a:rPr lang="en-US" sz="3800" dirty="0"/>
              <a:t>Let me feel you moving</a:t>
            </a:r>
            <a:br>
              <a:rPr lang="en-US" sz="3800" dirty="0"/>
            </a:br>
            <a:r>
              <a:rPr lang="en-US" sz="3800" dirty="0"/>
              <a:t>like they do in Babylon</a:t>
            </a:r>
            <a:br>
              <a:rPr lang="en-US" sz="3800" dirty="0"/>
            </a:br>
            <a:r>
              <a:rPr lang="en-US" sz="3800" dirty="0"/>
              <a:t>Show me slowly what I only know the limits of</a:t>
            </a:r>
            <a:br>
              <a:rPr lang="en-US" sz="3800" dirty="0"/>
            </a:br>
            <a:r>
              <a:rPr lang="en-US" sz="3800" dirty="0"/>
              <a:t>Dance me to the end of love</a:t>
            </a:r>
            <a:br>
              <a:rPr lang="en-US" sz="3800" dirty="0"/>
            </a:br>
            <a:r>
              <a:rPr lang="en-US" sz="3800" dirty="0"/>
              <a:t>Dance me to the end of love</a:t>
            </a:r>
            <a:br>
              <a:rPr lang="en-US" sz="3800" dirty="0"/>
            </a:br>
            <a:br>
              <a:rPr lang="en-US" sz="3800" dirty="0"/>
            </a:br>
            <a:r>
              <a:rPr lang="en-US" sz="3800" dirty="0"/>
              <a:t>Dance me to the wedding now,</a:t>
            </a:r>
            <a:br>
              <a:rPr lang="en-US" sz="3800" dirty="0"/>
            </a:br>
            <a:r>
              <a:rPr lang="en-US" sz="3800" dirty="0"/>
              <a:t>dance me on and on</a:t>
            </a:r>
            <a:br>
              <a:rPr lang="en-US" sz="3800" dirty="0"/>
            </a:br>
            <a:r>
              <a:rPr lang="en-US" sz="3800" dirty="0"/>
              <a:t>Dance me very tenderly and dance me very long</a:t>
            </a:r>
            <a:br>
              <a:rPr lang="en-US" sz="3800" dirty="0"/>
            </a:br>
            <a:r>
              <a:rPr lang="en-US" sz="3800" dirty="0"/>
              <a:t>We're both of us beneath our love,</a:t>
            </a:r>
            <a:br>
              <a:rPr lang="en-US" sz="3800" dirty="0"/>
            </a:br>
            <a:r>
              <a:rPr lang="en-US" sz="3800" dirty="0"/>
              <a:t>we're both of us above</a:t>
            </a:r>
            <a:br>
              <a:rPr lang="en-US" sz="3800" dirty="0"/>
            </a:br>
            <a:r>
              <a:rPr lang="en-US" sz="3800" dirty="0"/>
              <a:t>Dance me to the end of love</a:t>
            </a:r>
            <a:br>
              <a:rPr lang="en-US" sz="3800" dirty="0"/>
            </a:br>
            <a:r>
              <a:rPr lang="en-US" sz="3800" dirty="0"/>
              <a:t>Dance me to the end of love</a:t>
            </a:r>
            <a:br>
              <a:rPr lang="en-US" sz="3800" dirty="0"/>
            </a:br>
            <a:br>
              <a:rPr lang="en-US" sz="3800" dirty="0"/>
            </a:br>
            <a:endParaRPr lang="en-US" sz="3800" dirty="0"/>
          </a:p>
          <a:p>
            <a:endParaRPr lang="bg-BG" dirty="0"/>
          </a:p>
        </p:txBody>
      </p:sp>
      <p:sp>
        <p:nvSpPr>
          <p:cNvPr id="5" name="Текстов контейнер 4">
            <a:extLst>
              <a:ext uri="{FF2B5EF4-FFF2-40B4-BE49-F238E27FC236}">
                <a16:creationId xmlns:a16="http://schemas.microsoft.com/office/drawing/2014/main" id="{5EC57BB9-6D86-45E7-930C-FCD989834E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357352"/>
            <a:ext cx="5183188" cy="987972"/>
          </a:xfrm>
        </p:spPr>
        <p:txBody>
          <a:bodyPr>
            <a:normAutofit fontScale="55000" lnSpcReduction="20000"/>
          </a:bodyPr>
          <a:lstStyle/>
          <a:p>
            <a:endParaRPr lang="bg-BG" dirty="0"/>
          </a:p>
          <a:p>
            <a:r>
              <a:rPr lang="bg-BG" dirty="0"/>
              <a:t>„В </a:t>
            </a:r>
            <a:r>
              <a:rPr lang="bg-BG" dirty="0" err="1"/>
              <a:t>танце</a:t>
            </a:r>
            <a:r>
              <a:rPr lang="bg-BG" dirty="0"/>
              <a:t> до </a:t>
            </a:r>
            <a:r>
              <a:rPr lang="bg-BG" dirty="0" err="1"/>
              <a:t>конца</a:t>
            </a:r>
            <a:r>
              <a:rPr lang="bg-BG" dirty="0"/>
              <a:t> </a:t>
            </a:r>
            <a:r>
              <a:rPr lang="bg-BG" dirty="0" err="1"/>
              <a:t>любви</a:t>
            </a:r>
            <a:r>
              <a:rPr lang="bg-BG" dirty="0"/>
              <a:t>“</a:t>
            </a:r>
          </a:p>
          <a:p>
            <a:r>
              <a:rPr lang="en-US" dirty="0">
                <a:hlinkClick r:id="rId3"/>
              </a:rPr>
              <a:t>https://www.youtube.com/watch?v=sYLHLufCrOY</a:t>
            </a:r>
            <a:endParaRPr lang="bg-BG" dirty="0"/>
          </a:p>
          <a:p>
            <a:endParaRPr lang="bg-BG" dirty="0"/>
          </a:p>
        </p:txBody>
      </p:sp>
      <p:sp>
        <p:nvSpPr>
          <p:cNvPr id="6" name="Контейнер за съдържание 5">
            <a:extLst>
              <a:ext uri="{FF2B5EF4-FFF2-40B4-BE49-F238E27FC236}">
                <a16:creationId xmlns:a16="http://schemas.microsoft.com/office/drawing/2014/main" id="{44E97989-C4E1-4E31-A66A-B6ACE64A7A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1135117"/>
            <a:ext cx="5183188" cy="5054546"/>
          </a:xfrm>
        </p:spPr>
        <p:txBody>
          <a:bodyPr>
            <a:normAutofit fontScale="40000" lnSpcReduction="20000"/>
          </a:bodyPr>
          <a:lstStyle/>
          <a:p>
            <a:endParaRPr lang="ru-RU" dirty="0"/>
          </a:p>
          <a:p>
            <a:r>
              <a:rPr lang="ru-RU" sz="3500" dirty="0"/>
              <a:t>Увлеки меня в танце под звуки пылающей скрипки,</a:t>
            </a:r>
            <a:br>
              <a:rPr lang="ru-RU" sz="3500" dirty="0"/>
            </a:br>
            <a:r>
              <a:rPr lang="ru-RU" sz="3500" dirty="0"/>
              <a:t>Ослепляя своей красотой</a:t>
            </a:r>
            <a:br>
              <a:rPr lang="ru-RU" sz="3500" dirty="0"/>
            </a:br>
            <a:r>
              <a:rPr lang="ru-RU" sz="3500" dirty="0"/>
              <a:t>Веди меня в танце, невзирая на панику,</a:t>
            </a:r>
            <a:br>
              <a:rPr lang="ru-RU" sz="3500" dirty="0"/>
            </a:br>
            <a:r>
              <a:rPr lang="ru-RU" sz="3500" dirty="0"/>
              <a:t>Пока мы не окажемся в безопасности</a:t>
            </a:r>
            <a:br>
              <a:rPr lang="ru-RU" sz="3500" dirty="0"/>
            </a:br>
            <a:r>
              <a:rPr lang="ru-RU" sz="3500" dirty="0"/>
              <a:t>Подними меня, словно ветвь оливы,</a:t>
            </a:r>
            <a:br>
              <a:rPr lang="ru-RU" sz="3500" dirty="0"/>
            </a:br>
            <a:r>
              <a:rPr lang="ru-RU" sz="3500" dirty="0"/>
              <a:t>И будь моей возвращающейся домой голубкой</a:t>
            </a:r>
            <a:br>
              <a:rPr lang="ru-RU" sz="3500" dirty="0"/>
            </a:br>
            <a:r>
              <a:rPr lang="ru-RU" sz="3500" dirty="0"/>
              <a:t>Закружи меня в танце, пока мы не проживем любовь до конца</a:t>
            </a:r>
            <a:br>
              <a:rPr lang="ru-RU" sz="3500" dirty="0"/>
            </a:br>
            <a:r>
              <a:rPr lang="ru-RU" sz="3500" dirty="0"/>
              <a:t>Закружи меня в танце, пока мы не проживем любовь до конца</a:t>
            </a:r>
            <a:br>
              <a:rPr lang="ru-RU" sz="3500" dirty="0"/>
            </a:br>
            <a:br>
              <a:rPr lang="ru-RU" sz="3500" dirty="0"/>
            </a:br>
            <a:r>
              <a:rPr lang="ru-RU" sz="3500" dirty="0"/>
              <a:t>Позволь мне разглядеть твою красоту, когда свидетели ушли</a:t>
            </a:r>
            <a:br>
              <a:rPr lang="ru-RU" sz="3500" dirty="0"/>
            </a:br>
            <a:r>
              <a:rPr lang="ru-RU" sz="3500" dirty="0"/>
              <a:t>Дай мне ощутить, как ты двигаешься,</a:t>
            </a:r>
            <a:br>
              <a:rPr lang="ru-RU" sz="3500" dirty="0"/>
            </a:br>
            <a:r>
              <a:rPr lang="ru-RU" sz="3500" dirty="0"/>
              <a:t>Словно Вавилонская блудница</a:t>
            </a:r>
            <a:br>
              <a:rPr lang="ru-RU" sz="3500" dirty="0"/>
            </a:br>
            <a:r>
              <a:rPr lang="ru-RU" sz="3500" dirty="0"/>
              <a:t>Раздвинь неспешно мои границы дозволенного</a:t>
            </a:r>
            <a:br>
              <a:rPr lang="ru-RU" sz="3500" dirty="0"/>
            </a:br>
            <a:r>
              <a:rPr lang="ru-RU" sz="3500" dirty="0"/>
              <a:t>Закружи меня в танце, пока мы не проживем любовь до конца</a:t>
            </a:r>
            <a:br>
              <a:rPr lang="ru-RU" sz="3500" dirty="0"/>
            </a:br>
            <a:r>
              <a:rPr lang="ru-RU" sz="3500" dirty="0"/>
              <a:t>Закружи меня в танце, пока мы не проживем любовь до конца</a:t>
            </a:r>
            <a:br>
              <a:rPr lang="ru-RU" sz="3500" dirty="0"/>
            </a:br>
            <a:br>
              <a:rPr lang="ru-RU" sz="3500" dirty="0"/>
            </a:br>
            <a:r>
              <a:rPr lang="ru-RU" sz="3500" dirty="0"/>
              <a:t>Кружи меня в танце, пока мы не сыграем свадьбу,</a:t>
            </a:r>
            <a:br>
              <a:rPr lang="ru-RU" sz="3500" dirty="0"/>
            </a:br>
            <a:r>
              <a:rPr lang="ru-RU" sz="3500" dirty="0"/>
              <a:t>Кружи меня в танце вновь и вновь</a:t>
            </a:r>
            <a:br>
              <a:rPr lang="ru-RU" sz="3500" dirty="0"/>
            </a:br>
            <a:r>
              <a:rPr lang="ru-RU" sz="3500" dirty="0"/>
              <a:t>Очаруй меня танцем очень нежно и очень долго</a:t>
            </a:r>
            <a:br>
              <a:rPr lang="ru-RU" sz="3500" dirty="0"/>
            </a:br>
            <a:r>
              <a:rPr lang="ru-RU" sz="3500" dirty="0"/>
              <a:t>Мы оба то возвышаемся над нашей любовью,</a:t>
            </a:r>
            <a:br>
              <a:rPr lang="ru-RU" sz="3500" dirty="0"/>
            </a:br>
            <a:r>
              <a:rPr lang="ru-RU" sz="3500" dirty="0"/>
              <a:t>То опускаемся ниже ее</a:t>
            </a:r>
            <a:br>
              <a:rPr lang="ru-RU" sz="3500" dirty="0"/>
            </a:br>
            <a:r>
              <a:rPr lang="ru-RU" sz="3500" dirty="0"/>
              <a:t>Закружи меня в танце, пока мы не проживем любовь до конца</a:t>
            </a:r>
            <a:br>
              <a:rPr lang="ru-RU" sz="3500" dirty="0"/>
            </a:br>
            <a:r>
              <a:rPr lang="ru-RU" sz="3500" dirty="0"/>
              <a:t>Закружи меня в танце, пока мы не проживем любовь до конца</a:t>
            </a:r>
          </a:p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19303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1483</Words>
  <Application>Microsoft Office PowerPoint</Application>
  <PresentationFormat>Широк екран</PresentationFormat>
  <Paragraphs>68</Paragraphs>
  <Slides>19</Slides>
  <Notes>0</Notes>
  <HiddenSlides>0</HiddenSlides>
  <MMClips>2</MMClips>
  <ScaleCrop>false</ScaleCrop>
  <HeadingPairs>
    <vt:vector size="6" baseType="variant">
      <vt:variant>
        <vt:lpstr>Използвани шрифтове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на Office</vt:lpstr>
      <vt:lpstr>Изгубени в превода  „Танц до края на любовта“ Интердисциплинарен проект за седми клас по АЕ, РЕ,БЕЛ, ИИ, музика </vt:lpstr>
      <vt:lpstr>Съдържание на презентацията </vt:lpstr>
      <vt:lpstr>Превод. Видове преводи и дали е трудно да се превежда от чужд език. </vt:lpstr>
      <vt:lpstr>Видове превод.</vt:lpstr>
      <vt:lpstr>Видове превод </vt:lpstr>
      <vt:lpstr>Кой превод, според Вас е най-труден и защо? </vt:lpstr>
      <vt:lpstr>Предлагам на Вашето внимание две известни песни на двата чужди езика- английски и руски език.</vt:lpstr>
      <vt:lpstr>Може да изслушате мелодиите ……</vt:lpstr>
      <vt:lpstr>Презентация на PowerPoint</vt:lpstr>
      <vt:lpstr>Презентация на PowerPoint</vt:lpstr>
      <vt:lpstr>След като сте разгледали текста на песента, на двата езика, запишете ваш любим цитат ……!</vt:lpstr>
      <vt:lpstr>Кое от двете изпълнения Ви въздейства повече и защо?</vt:lpstr>
      <vt:lpstr>Запишете какво  послание приемате за себе си от тази песен!</vt:lpstr>
      <vt:lpstr>Посочете, разлики между английското и руското послание на песента. Подкрепете с цитати!</vt:lpstr>
      <vt:lpstr>Обобщение </vt:lpstr>
      <vt:lpstr>Задача, свързана с музиката – изслушайте още един път двете песни. Какви разлики откривате? /например кой е изпълнителят, какъв е съпроводът, в каква октава се изпълнява акомпанимента, какво е въздействието на оркестъра и пианото и др/ Опишете ги ! </vt:lpstr>
      <vt:lpstr>Оценете презентацията според изискванията по ИИ за дизайн на презентация.</vt:lpstr>
      <vt:lpstr>Като използвате знанията си от предишния интегриран проект по БЕЛ ИУЧ  за Пенчо Славейков, отговорете в рамките на слайда на въпроса: Какво е за Вас любовта?</vt:lpstr>
      <vt:lpstr>ДА, ВИЕ МОЖЕТЕ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Изгубени в превода  „Танц до края на любовта“ Интердисциплинарен проект за седми клас по АЕ, РЕ,БЕЛ, ИИ, музика</dc:title>
  <dc:creator>Светлана Момчилова Бозова</dc:creator>
  <cp:lastModifiedBy>Кина Руженова Невенова</cp:lastModifiedBy>
  <cp:revision>1</cp:revision>
  <dcterms:created xsi:type="dcterms:W3CDTF">2020-04-25T16:50:00Z</dcterms:created>
  <dcterms:modified xsi:type="dcterms:W3CDTF">2020-04-27T07:15:24Z</dcterms:modified>
</cp:coreProperties>
</file>