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68" r:id="rId5"/>
    <p:sldId id="258" r:id="rId6"/>
    <p:sldId id="259" r:id="rId7"/>
    <p:sldId id="260" r:id="rId8"/>
    <p:sldId id="267" r:id="rId9"/>
    <p:sldId id="261" r:id="rId10"/>
    <p:sldId id="262" r:id="rId11"/>
    <p:sldId id="263" r:id="rId12"/>
    <p:sldId id="264"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58" d="100"/>
          <a:sy n="58" d="100"/>
        </p:scale>
        <p:origin x="4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AA621-416A-476C-92D3-A19F25A798D5}" type="datetimeFigureOut">
              <a:rPr lang="bg-BG" smtClean="0"/>
              <a:t>28.4.2020 г.</a:t>
            </a:fld>
            <a:endParaRPr lang="bg-BG"/>
          </a:p>
        </p:txBody>
      </p:sp>
      <p:sp>
        <p:nvSpPr>
          <p:cNvPr id="5" name="Footer Placeholder 4"/>
          <p:cNvSpPr>
            <a:spLocks noGrp="1"/>
          </p:cNvSpPr>
          <p:nvPr>
            <p:ph type="ftr" sz="quarter" idx="11"/>
          </p:nvPr>
        </p:nvSpPr>
        <p:spPr>
          <a:xfrm>
            <a:off x="2416500" y="329307"/>
            <a:ext cx="4973915" cy="309201"/>
          </a:xfrm>
        </p:spPr>
        <p:txBody>
          <a:bodyPr/>
          <a:lstStyle/>
          <a:p>
            <a:endParaRPr lang="bg-BG"/>
          </a:p>
        </p:txBody>
      </p:sp>
      <p:sp>
        <p:nvSpPr>
          <p:cNvPr id="6" name="Slide Number Placeholder 5"/>
          <p:cNvSpPr>
            <a:spLocks noGrp="1"/>
          </p:cNvSpPr>
          <p:nvPr>
            <p:ph type="sldNum" sz="quarter" idx="12"/>
          </p:nvPr>
        </p:nvSpPr>
        <p:spPr>
          <a:xfrm>
            <a:off x="1437664" y="798973"/>
            <a:ext cx="811019" cy="503578"/>
          </a:xfrm>
        </p:spPr>
        <p:txBody>
          <a:bodyPr/>
          <a:lstStyle/>
          <a:p>
            <a:fld id="{A99D590F-5B90-4D2A-BA91-3518621384AF}" type="slidenum">
              <a:rPr lang="bg-BG" smtClean="0"/>
              <a:t>‹#›</a:t>
            </a:fld>
            <a:endParaRPr lang="bg-BG"/>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746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AA621-416A-476C-92D3-A19F25A798D5}" type="datetimeFigureOut">
              <a:rPr lang="bg-BG" smtClean="0"/>
              <a:t>28.4.2020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99D590F-5B90-4D2A-BA91-3518621384AF}" type="slidenum">
              <a:rPr lang="bg-BG" smtClean="0"/>
              <a:t>‹#›</a:t>
            </a:fld>
            <a:endParaRPr lang="bg-BG"/>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823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AA621-416A-476C-92D3-A19F25A798D5}" type="datetimeFigureOut">
              <a:rPr lang="bg-BG" smtClean="0"/>
              <a:t>28.4.2020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99D590F-5B90-4D2A-BA91-3518621384AF}" type="slidenum">
              <a:rPr lang="bg-BG" smtClean="0"/>
              <a:t>‹#›</a:t>
            </a:fld>
            <a:endParaRPr lang="bg-BG"/>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871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AA621-416A-476C-92D3-A19F25A798D5}" type="datetimeFigureOut">
              <a:rPr lang="bg-BG" smtClean="0"/>
              <a:t>28.4.2020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99D590F-5B90-4D2A-BA91-3518621384AF}" type="slidenum">
              <a:rPr lang="bg-BG" smtClean="0"/>
              <a:t>‹#›</a:t>
            </a:fld>
            <a:endParaRPr lang="bg-BG"/>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07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AA621-416A-476C-92D3-A19F25A798D5}" type="datetimeFigureOut">
              <a:rPr lang="bg-BG" smtClean="0"/>
              <a:t>28.4.2020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99D590F-5B90-4D2A-BA91-3518621384AF}" type="slidenum">
              <a:rPr lang="bg-BG" smtClean="0"/>
              <a:t>‹#›</a:t>
            </a:fld>
            <a:endParaRPr lang="bg-BG"/>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482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AA621-416A-476C-92D3-A19F25A798D5}" type="datetimeFigureOut">
              <a:rPr lang="bg-BG" smtClean="0"/>
              <a:t>28.4.2020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99D590F-5B90-4D2A-BA91-3518621384AF}" type="slidenum">
              <a:rPr lang="bg-BG" smtClean="0"/>
              <a:t>‹#›</a:t>
            </a:fld>
            <a:endParaRPr lang="bg-BG"/>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03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AA621-416A-476C-92D3-A19F25A798D5}" type="datetimeFigureOut">
              <a:rPr lang="bg-BG" smtClean="0"/>
              <a:t>28.4.2020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A99D590F-5B90-4D2A-BA91-3518621384AF}" type="slidenum">
              <a:rPr lang="bg-BG" smtClean="0"/>
              <a:t>‹#›</a:t>
            </a:fld>
            <a:endParaRPr lang="bg-BG"/>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161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AA621-416A-476C-92D3-A19F25A798D5}" type="datetimeFigureOut">
              <a:rPr lang="bg-BG" smtClean="0"/>
              <a:t>28.4.2020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A99D590F-5B90-4D2A-BA91-3518621384AF}" type="slidenum">
              <a:rPr lang="bg-BG" smtClean="0"/>
              <a:t>‹#›</a:t>
            </a:fld>
            <a:endParaRPr lang="bg-BG"/>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78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AA621-416A-476C-92D3-A19F25A798D5}" type="datetimeFigureOut">
              <a:rPr lang="bg-BG" smtClean="0"/>
              <a:t>28.4.2020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A99D590F-5B90-4D2A-BA91-3518621384AF}" type="slidenum">
              <a:rPr lang="bg-BG" smtClean="0"/>
              <a:t>‹#›</a:t>
            </a:fld>
            <a:endParaRPr lang="bg-BG"/>
          </a:p>
        </p:txBody>
      </p:sp>
    </p:spTree>
    <p:extLst>
      <p:ext uri="{BB962C8B-B14F-4D97-AF65-F5344CB8AC3E}">
        <p14:creationId xmlns:p14="http://schemas.microsoft.com/office/powerpoint/2010/main" val="195172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AA621-416A-476C-92D3-A19F25A798D5}" type="datetimeFigureOut">
              <a:rPr lang="bg-BG" smtClean="0"/>
              <a:t>28.4.2020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99D590F-5B90-4D2A-BA91-3518621384AF}" type="slidenum">
              <a:rPr lang="bg-BG" smtClean="0"/>
              <a:t>‹#›</a:t>
            </a:fld>
            <a:endParaRPr lang="bg-BG"/>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51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ADAA621-416A-476C-92D3-A19F25A798D5}" type="datetimeFigureOut">
              <a:rPr lang="bg-BG" smtClean="0"/>
              <a:t>28.4.2020 г.</a:t>
            </a:fld>
            <a:endParaRPr lang="bg-BG"/>
          </a:p>
        </p:txBody>
      </p:sp>
      <p:sp>
        <p:nvSpPr>
          <p:cNvPr id="6" name="Footer Placeholder 5"/>
          <p:cNvSpPr>
            <a:spLocks noGrp="1"/>
          </p:cNvSpPr>
          <p:nvPr>
            <p:ph type="ftr" sz="quarter" idx="11"/>
          </p:nvPr>
        </p:nvSpPr>
        <p:spPr>
          <a:xfrm>
            <a:off x="1447382" y="318640"/>
            <a:ext cx="5541004" cy="320931"/>
          </a:xfrm>
        </p:spPr>
        <p:txBody>
          <a:bodyPr/>
          <a:lstStyle/>
          <a:p>
            <a:endParaRPr lang="bg-BG"/>
          </a:p>
        </p:txBody>
      </p:sp>
      <p:sp>
        <p:nvSpPr>
          <p:cNvPr id="7" name="Slide Number Placeholder 6"/>
          <p:cNvSpPr>
            <a:spLocks noGrp="1"/>
          </p:cNvSpPr>
          <p:nvPr>
            <p:ph type="sldNum" sz="quarter" idx="12"/>
          </p:nvPr>
        </p:nvSpPr>
        <p:spPr/>
        <p:txBody>
          <a:bodyPr/>
          <a:lstStyle/>
          <a:p>
            <a:fld id="{A99D590F-5B90-4D2A-BA91-3518621384AF}" type="slidenum">
              <a:rPr lang="bg-BG" smtClean="0"/>
              <a:t>‹#›</a:t>
            </a:fld>
            <a:endParaRPr lang="bg-BG"/>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595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ADAA621-416A-476C-92D3-A19F25A798D5}" type="datetimeFigureOut">
              <a:rPr lang="bg-BG" smtClean="0"/>
              <a:t>28.4.2020 г.</a:t>
            </a:fld>
            <a:endParaRPr lang="bg-BG"/>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99D590F-5B90-4D2A-BA91-3518621384AF}" type="slidenum">
              <a:rPr lang="bg-BG" smtClean="0"/>
              <a:t>‹#›</a:t>
            </a:fld>
            <a:endParaRPr lang="bg-BG"/>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446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951D-85D4-4D33-9805-77136915CEC0}"/>
              </a:ext>
            </a:extLst>
          </p:cNvPr>
          <p:cNvSpPr>
            <a:spLocks noGrp="1"/>
          </p:cNvSpPr>
          <p:nvPr>
            <p:ph type="ctrTitle"/>
          </p:nvPr>
        </p:nvSpPr>
        <p:spPr/>
        <p:txBody>
          <a:bodyPr/>
          <a:lstStyle/>
          <a:p>
            <a:r>
              <a:rPr lang="bg-BG" sz="6600" b="1" dirty="0"/>
              <a:t>Заточеници</a:t>
            </a:r>
            <a:br>
              <a:rPr lang="bg-BG" b="1" dirty="0"/>
            </a:br>
            <a:endParaRPr lang="bg-BG" b="1" dirty="0"/>
          </a:p>
        </p:txBody>
      </p:sp>
      <p:sp>
        <p:nvSpPr>
          <p:cNvPr id="3" name="Subtitle 2">
            <a:extLst>
              <a:ext uri="{FF2B5EF4-FFF2-40B4-BE49-F238E27FC236}">
                <a16:creationId xmlns:a16="http://schemas.microsoft.com/office/drawing/2014/main" id="{D78E3B63-93F7-4513-9073-0D98E22FE67A}"/>
              </a:ext>
            </a:extLst>
          </p:cNvPr>
          <p:cNvSpPr>
            <a:spLocks noGrp="1"/>
          </p:cNvSpPr>
          <p:nvPr>
            <p:ph type="subTitle" idx="1"/>
          </p:nvPr>
        </p:nvSpPr>
        <p:spPr/>
        <p:txBody>
          <a:bodyPr>
            <a:normAutofit/>
          </a:bodyPr>
          <a:lstStyle/>
          <a:p>
            <a:r>
              <a:rPr lang="bg-BG" sz="3600" dirty="0"/>
              <a:t>Пейо Яворов</a:t>
            </a:r>
          </a:p>
        </p:txBody>
      </p:sp>
    </p:spTree>
    <p:extLst>
      <p:ext uri="{BB962C8B-B14F-4D97-AF65-F5344CB8AC3E}">
        <p14:creationId xmlns:p14="http://schemas.microsoft.com/office/powerpoint/2010/main" val="427896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B3AE-6801-4A1E-9646-1D8FE4E8FC14}"/>
              </a:ext>
            </a:extLst>
          </p:cNvPr>
          <p:cNvSpPr>
            <a:spLocks noGrp="1"/>
          </p:cNvSpPr>
          <p:nvPr>
            <p:ph type="title"/>
          </p:nvPr>
        </p:nvSpPr>
        <p:spPr>
          <a:xfrm>
            <a:off x="838200" y="0"/>
            <a:ext cx="10515600" cy="681038"/>
          </a:xfrm>
        </p:spPr>
        <p:txBody>
          <a:bodyPr>
            <a:normAutofit/>
          </a:bodyPr>
          <a:lstStyle/>
          <a:p>
            <a:pPr algn="ctr"/>
            <a:r>
              <a:rPr lang="bg-BG" dirty="0"/>
              <a:t>Втората строфа </a:t>
            </a:r>
          </a:p>
        </p:txBody>
      </p:sp>
      <p:sp>
        <p:nvSpPr>
          <p:cNvPr id="3" name="Content Placeholder 2">
            <a:extLst>
              <a:ext uri="{FF2B5EF4-FFF2-40B4-BE49-F238E27FC236}">
                <a16:creationId xmlns:a16="http://schemas.microsoft.com/office/drawing/2014/main" id="{BE2C9090-62E3-4A00-ACD0-61B788E1ADFB}"/>
              </a:ext>
            </a:extLst>
          </p:cNvPr>
          <p:cNvSpPr>
            <a:spLocks noGrp="1"/>
          </p:cNvSpPr>
          <p:nvPr>
            <p:ph idx="1"/>
          </p:nvPr>
        </p:nvSpPr>
        <p:spPr>
          <a:xfrm>
            <a:off x="415637" y="382386"/>
            <a:ext cx="11321934" cy="5794578"/>
          </a:xfrm>
        </p:spPr>
        <p:txBody>
          <a:bodyPr>
            <a:normAutofit/>
          </a:bodyPr>
          <a:lstStyle/>
          <a:p>
            <a:r>
              <a:rPr lang="ru-RU" dirty="0"/>
              <a:t>Втората строфа въвежда мотива за невъзможното завръщане в родината. Болка, скръб и безнадеждност владеят душите на героите, защото няма да има обратен път и необятният свят ще бъде само сън и този сън ще бъде единствената реалност, жива и страстно желана, защото в нея ще изплува споменът за родното.</a:t>
            </a:r>
          </a:p>
          <a:p>
            <a:r>
              <a:rPr lang="ru-RU" dirty="0"/>
              <a:t>            Пространството, очертано чрез изброяването на имената на реки и планини (Вардар, Дунав и Марица, / Балкана, Странджа и Пирин), се превръща в символ на българското, на родното, което грее „до гроб зарица“. Глаголът грее и умалителното съществително „зарица“ носят представата за единствената светлинка, която ще огрява спомените  и ще стопля изгнаниците.</a:t>
            </a:r>
          </a:p>
          <a:p>
            <a:r>
              <a:rPr lang="ru-RU" dirty="0"/>
              <a:t>          Втората строфа разкрива драмата на българските патриоти, обречени на изгнание, обречени да изживеят живота си без надежда да видят отново своята родина.</a:t>
            </a:r>
            <a:endParaRPr lang="bg-BG" dirty="0"/>
          </a:p>
        </p:txBody>
      </p:sp>
    </p:spTree>
    <p:extLst>
      <p:ext uri="{BB962C8B-B14F-4D97-AF65-F5344CB8AC3E}">
        <p14:creationId xmlns:p14="http://schemas.microsoft.com/office/powerpoint/2010/main" val="11654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2EBF-E231-457C-BC2D-D1930D7ED359}"/>
              </a:ext>
            </a:extLst>
          </p:cNvPr>
          <p:cNvSpPr>
            <a:spLocks noGrp="1"/>
          </p:cNvSpPr>
          <p:nvPr>
            <p:ph type="title"/>
          </p:nvPr>
        </p:nvSpPr>
        <p:spPr>
          <a:xfrm>
            <a:off x="838200" y="0"/>
            <a:ext cx="10515600" cy="548640"/>
          </a:xfrm>
        </p:spPr>
        <p:txBody>
          <a:bodyPr>
            <a:normAutofit/>
          </a:bodyPr>
          <a:lstStyle/>
          <a:p>
            <a:pPr algn="ctr"/>
            <a:r>
              <a:rPr lang="bg-BG" dirty="0"/>
              <a:t>В третата строфа </a:t>
            </a:r>
          </a:p>
        </p:txBody>
      </p:sp>
      <p:sp>
        <p:nvSpPr>
          <p:cNvPr id="3" name="Content Placeholder 2">
            <a:extLst>
              <a:ext uri="{FF2B5EF4-FFF2-40B4-BE49-F238E27FC236}">
                <a16:creationId xmlns:a16="http://schemas.microsoft.com/office/drawing/2014/main" id="{DFA63299-C28D-427F-AC2E-F9C848B3FF7A}"/>
              </a:ext>
            </a:extLst>
          </p:cNvPr>
          <p:cNvSpPr>
            <a:spLocks noGrp="1"/>
          </p:cNvSpPr>
          <p:nvPr>
            <p:ph idx="1"/>
          </p:nvPr>
        </p:nvSpPr>
        <p:spPr>
          <a:xfrm>
            <a:off x="315884" y="548641"/>
            <a:ext cx="11687694" cy="6309360"/>
          </a:xfrm>
        </p:spPr>
        <p:txBody>
          <a:bodyPr>
            <a:noAutofit/>
          </a:bodyPr>
          <a:lstStyle/>
          <a:p>
            <a:r>
              <a:rPr lang="en-US" sz="2000" dirty="0"/>
              <a:t>    </a:t>
            </a:r>
            <a:r>
              <a:rPr lang="ru-RU" sz="1800" dirty="0"/>
              <a:t>В третата строфа образът на заточениците е конкретизиран. Те са „Рушители на гнет вековен, / (…) служители на дълг синовен“. Величав образ! Епитетите "вековен" и "синовен" са подчертани чрез инверсията и внушават представата за изключително смело, достойно и благородно поведение. Робството (гнетът) е вековно и се иска сила и смелост, за да въстанеш срещу него, а изпълнението на синовния дълг е белег за чест, достойнство и благородство.</a:t>
            </a:r>
          </a:p>
          <a:p>
            <a:r>
              <a:rPr lang="ru-RU" sz="1800" dirty="0"/>
              <a:t>            На борците за свобода е противопоставен образът на врага. Той е изграден с малко, но силни думи. Да обърнем внимание на експресивния глагол „продаде“. Не предаде, а продаде (за пари) – низки, дребни са били подбудите на предателя. Врагът е характеризиран с два епитета, които имат общ корен – клет (нещастен, нещастник, недостоен, прокълнат) и заклет (враг завинаги, прокълнат). </a:t>
            </a:r>
          </a:p>
          <a:p>
            <a:r>
              <a:rPr lang="ru-RU" sz="1800" dirty="0"/>
              <a:t>           Втората част на третата строфа разкрива болката на героите, че те, които имат силата и волята  да се борят за освобождението на родината, са принудени да я  напуснат завинаги. Съжаление за неизпълнен докрай патриотичен дълг звучи в два пъти повторения глагол "можехме". За тях възможността да се бият за родината е "съдба завидна" (достойна за завиждане). Словосъчетанието "свят олтар" в последния стих, от една страна, говори за преклонението пред родината, тя е свята, а от друга, за готовността им да се жертват за нея, защото олтарът е място за жертвоприношения, символ на жертвоприношението в името на велика цел. </a:t>
            </a:r>
          </a:p>
          <a:p>
            <a:r>
              <a:rPr lang="ru-RU" sz="1800" dirty="0"/>
              <a:t>            В третата строфа величавият образ на борците за свобода е противопоставен на низкия, недостоен образ на врага. Разкрита е болката на заточениците от отнетата възможност да се борят и да се жертват за свободата на родината. </a:t>
            </a:r>
            <a:endParaRPr lang="bg-BG" sz="1800" dirty="0"/>
          </a:p>
        </p:txBody>
      </p:sp>
    </p:spTree>
    <p:extLst>
      <p:ext uri="{BB962C8B-B14F-4D97-AF65-F5344CB8AC3E}">
        <p14:creationId xmlns:p14="http://schemas.microsoft.com/office/powerpoint/2010/main" val="419188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6D2A-6B78-45E4-9F33-D9B1B5E2753E}"/>
              </a:ext>
            </a:extLst>
          </p:cNvPr>
          <p:cNvSpPr>
            <a:spLocks noGrp="1"/>
          </p:cNvSpPr>
          <p:nvPr>
            <p:ph type="title"/>
          </p:nvPr>
        </p:nvSpPr>
        <p:spPr>
          <a:xfrm>
            <a:off x="838200" y="1"/>
            <a:ext cx="10515600" cy="1147156"/>
          </a:xfrm>
        </p:spPr>
        <p:txBody>
          <a:bodyPr/>
          <a:lstStyle/>
          <a:p>
            <a:pPr algn="ctr"/>
            <a:r>
              <a:rPr lang="bg-BG" dirty="0"/>
              <a:t>В четвъртата строфа </a:t>
            </a:r>
          </a:p>
        </p:txBody>
      </p:sp>
      <p:sp>
        <p:nvSpPr>
          <p:cNvPr id="3" name="Content Placeholder 2">
            <a:extLst>
              <a:ext uri="{FF2B5EF4-FFF2-40B4-BE49-F238E27FC236}">
                <a16:creationId xmlns:a16="http://schemas.microsoft.com/office/drawing/2014/main" id="{3A5AD83A-B6D2-45D2-8013-3040B28BF255}"/>
              </a:ext>
            </a:extLst>
          </p:cNvPr>
          <p:cNvSpPr>
            <a:spLocks noGrp="1"/>
          </p:cNvSpPr>
          <p:nvPr>
            <p:ph idx="1"/>
          </p:nvPr>
        </p:nvSpPr>
        <p:spPr>
          <a:xfrm>
            <a:off x="838200" y="980902"/>
            <a:ext cx="10515600" cy="5403273"/>
          </a:xfrm>
        </p:spPr>
        <p:txBody>
          <a:bodyPr>
            <a:normAutofit fontScale="85000" lnSpcReduction="10000"/>
          </a:bodyPr>
          <a:lstStyle/>
          <a:p>
            <a:pPr algn="just"/>
            <a:endParaRPr lang="en-US" dirty="0"/>
          </a:p>
          <a:p>
            <a:pPr algn="just"/>
            <a:r>
              <a:rPr lang="en-US" dirty="0"/>
              <a:t>   </a:t>
            </a:r>
            <a:r>
              <a:rPr lang="ru-RU" sz="3200" dirty="0"/>
              <a:t>В четвъртата строфа чрез неспирното летене на кораба „все по-далеч и по-далеч“, чрез експресивните глаголи "не спира", „лети, отнася ни“ (необратимо, против волята ни), метафората „Простира / нощта крилото си“ и олицетвореният образ на „замислените великани / на чутният Атон“ се изгражда представата за нарастването на трагичните преживявания на заточениците. Трагични преживявания, породени от раздялата с родината, от отнетата им възможност да продължат патриотичното си дело, от  участта им на затворници, от мисълта, че никога повече няма да видят родния небосклон</a:t>
            </a:r>
            <a:r>
              <a:rPr lang="ru-RU" dirty="0"/>
              <a:t>.</a:t>
            </a:r>
            <a:endParaRPr lang="bg-BG" dirty="0"/>
          </a:p>
        </p:txBody>
      </p:sp>
    </p:spTree>
    <p:extLst>
      <p:ext uri="{BB962C8B-B14F-4D97-AF65-F5344CB8AC3E}">
        <p14:creationId xmlns:p14="http://schemas.microsoft.com/office/powerpoint/2010/main" val="69896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B5AC-8A3F-40B3-8D31-39175662C4F3}"/>
              </a:ext>
            </a:extLst>
          </p:cNvPr>
          <p:cNvSpPr>
            <a:spLocks noGrp="1"/>
          </p:cNvSpPr>
          <p:nvPr>
            <p:ph type="title"/>
          </p:nvPr>
        </p:nvSpPr>
        <p:spPr/>
        <p:txBody>
          <a:bodyPr/>
          <a:lstStyle/>
          <a:p>
            <a:pPr algn="ctr"/>
            <a:r>
              <a:rPr lang="bg-BG" dirty="0"/>
              <a:t>в последната строфа</a:t>
            </a:r>
          </a:p>
        </p:txBody>
      </p:sp>
      <p:sp>
        <p:nvSpPr>
          <p:cNvPr id="3" name="Content Placeholder 2">
            <a:extLst>
              <a:ext uri="{FF2B5EF4-FFF2-40B4-BE49-F238E27FC236}">
                <a16:creationId xmlns:a16="http://schemas.microsoft.com/office/drawing/2014/main" id="{FA035030-7A41-4CF8-8B89-2F4C231A6A13}"/>
              </a:ext>
            </a:extLst>
          </p:cNvPr>
          <p:cNvSpPr>
            <a:spLocks noGrp="1"/>
          </p:cNvSpPr>
          <p:nvPr>
            <p:ph idx="1"/>
          </p:nvPr>
        </p:nvSpPr>
        <p:spPr/>
        <p:txBody>
          <a:bodyPr>
            <a:normAutofit fontScale="85000" lnSpcReduction="20000"/>
          </a:bodyPr>
          <a:lstStyle/>
          <a:p>
            <a:pPr algn="just"/>
            <a:r>
              <a:rPr lang="ru-RU" dirty="0"/>
              <a:t>Силата и мъжеството на героите, подчертани чрез  художествените детайли в последната строфа: накипелите сълзи в очите, прострените оковани ръце, последният поглед към изгубения рай, експресивните изрази „угаснал взор“, „горчива скръб“  разкриват трагедията на човека, осъден да изживее живота си далеч от всичко скъпо, мило, родно, трагедията на човека, на когото е отнета възможността да изживее гордо живота си, да осъществи мечтите си, да изпълни синовния си дълг. На заточениците е отнета не само физическата свобода, отнета им е възможността да се чувстват достойни хора. </a:t>
            </a:r>
          </a:p>
          <a:p>
            <a:pPr algn="just"/>
            <a:endParaRPr lang="ru-RU" dirty="0"/>
          </a:p>
          <a:p>
            <a:pPr algn="just"/>
            <a:r>
              <a:rPr lang="ru-RU" dirty="0"/>
              <a:t>            Повторението на обръщенията „родни брегове“ (първа строфа) и „роден край“ (пета, последна строфа) очертава композиционна рамка и засилва сърдечното, задушевно, съкровено звучене на творбата.</a:t>
            </a:r>
            <a:endParaRPr lang="bg-BG" dirty="0"/>
          </a:p>
        </p:txBody>
      </p:sp>
    </p:spTree>
    <p:extLst>
      <p:ext uri="{BB962C8B-B14F-4D97-AF65-F5344CB8AC3E}">
        <p14:creationId xmlns:p14="http://schemas.microsoft.com/office/powerpoint/2010/main" val="38760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4451-A59D-4218-8F0F-70B0A14183BC}"/>
              </a:ext>
            </a:extLst>
          </p:cNvPr>
          <p:cNvSpPr>
            <a:spLocks noGrp="1"/>
          </p:cNvSpPr>
          <p:nvPr>
            <p:ph type="title"/>
          </p:nvPr>
        </p:nvSpPr>
        <p:spPr/>
        <p:txBody>
          <a:bodyPr/>
          <a:lstStyle/>
          <a:p>
            <a:r>
              <a:rPr lang="bg-BG" dirty="0"/>
              <a:t>                     Задачата за днес</a:t>
            </a:r>
          </a:p>
        </p:txBody>
      </p:sp>
      <p:sp>
        <p:nvSpPr>
          <p:cNvPr id="3" name="Content Placeholder 2">
            <a:extLst>
              <a:ext uri="{FF2B5EF4-FFF2-40B4-BE49-F238E27FC236}">
                <a16:creationId xmlns:a16="http://schemas.microsoft.com/office/drawing/2014/main" id="{DC8CF016-8748-4A6D-A100-61E246A19DD4}"/>
              </a:ext>
            </a:extLst>
          </p:cNvPr>
          <p:cNvSpPr>
            <a:spLocks noGrp="1"/>
          </p:cNvSpPr>
          <p:nvPr>
            <p:ph idx="1"/>
          </p:nvPr>
        </p:nvSpPr>
        <p:spPr/>
        <p:txBody>
          <a:bodyPr>
            <a:normAutofit lnSpcReduction="10000"/>
          </a:bodyPr>
          <a:lstStyle/>
          <a:p>
            <a:pPr marL="0" indent="0">
              <a:buNone/>
            </a:pPr>
            <a:r>
              <a:rPr lang="bg-BG" b="1" dirty="0"/>
              <a:t>Разтълкувайте подтекста на изразите:</a:t>
            </a:r>
          </a:p>
          <a:p>
            <a:r>
              <a:rPr lang="bg-BG" dirty="0"/>
              <a:t>„А Вардар, Дунав и Марица,/Балкана, Странджа и Пирин/ ще греят нам – до гроб зарица/сред споменът един.“</a:t>
            </a:r>
          </a:p>
          <a:p>
            <a:r>
              <a:rPr lang="bg-BG" dirty="0"/>
              <a:t>„да водим бой – съдба завидна! - /край твоя свят олтар“</a:t>
            </a:r>
          </a:p>
          <a:p>
            <a:r>
              <a:rPr lang="bg-BG" dirty="0"/>
              <a:t>„простираме ръце в окови/ към нашият изгубен рай...“</a:t>
            </a:r>
          </a:p>
          <a:p>
            <a:pPr marL="0" indent="0">
              <a:buNone/>
            </a:pPr>
            <a:r>
              <a:rPr lang="ru-RU" dirty="0"/>
              <a:t>Работите си снимайте /качествено/ и ги изпратете на Е-поща: steff_1959@abv.bg или удобен за вас начин.</a:t>
            </a:r>
          </a:p>
          <a:p>
            <a:pPr marL="0" indent="0">
              <a:buNone/>
            </a:pPr>
            <a:r>
              <a:rPr lang="ru-RU" dirty="0"/>
              <a:t>Приятна работа!</a:t>
            </a:r>
          </a:p>
          <a:p>
            <a:pPr marL="0" indent="0">
              <a:buNone/>
            </a:pPr>
            <a:endParaRPr lang="ru-RU" dirty="0"/>
          </a:p>
          <a:p>
            <a:pPr marL="0" indent="0">
              <a:buNone/>
            </a:pPr>
            <a:endParaRPr lang="bg-BG" dirty="0"/>
          </a:p>
        </p:txBody>
      </p:sp>
    </p:spTree>
    <p:extLst>
      <p:ext uri="{BB962C8B-B14F-4D97-AF65-F5344CB8AC3E}">
        <p14:creationId xmlns:p14="http://schemas.microsoft.com/office/powerpoint/2010/main" val="266316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B930-BC75-4B9D-A46B-DA542567BA51}"/>
              </a:ext>
            </a:extLst>
          </p:cNvPr>
          <p:cNvSpPr>
            <a:spLocks noGrp="1"/>
          </p:cNvSpPr>
          <p:nvPr>
            <p:ph type="title"/>
          </p:nvPr>
        </p:nvSpPr>
        <p:spPr>
          <a:xfrm>
            <a:off x="1451579" y="365761"/>
            <a:ext cx="9603275" cy="1324928"/>
          </a:xfrm>
        </p:spPr>
        <p:txBody>
          <a:bodyPr>
            <a:normAutofit/>
          </a:bodyPr>
          <a:lstStyle/>
          <a:p>
            <a:br>
              <a:rPr lang="bg-BG" dirty="0"/>
            </a:br>
            <a:r>
              <a:rPr lang="en-US" dirty="0"/>
              <a:t>                            </a:t>
            </a:r>
            <a:r>
              <a:rPr lang="bg-BG" dirty="0"/>
              <a:t>Пейо Яворов</a:t>
            </a:r>
          </a:p>
        </p:txBody>
      </p:sp>
      <p:pic>
        <p:nvPicPr>
          <p:cNvPr id="4" name="Content Placeholder 3">
            <a:extLst>
              <a:ext uri="{FF2B5EF4-FFF2-40B4-BE49-F238E27FC236}">
                <a16:creationId xmlns:a16="http://schemas.microsoft.com/office/drawing/2014/main" id="{464C9A5E-8A43-4359-94C0-254745816281}"/>
              </a:ext>
            </a:extLst>
          </p:cNvPr>
          <p:cNvPicPr>
            <a:picLocks noGrp="1" noChangeAspect="1"/>
          </p:cNvPicPr>
          <p:nvPr>
            <p:ph idx="1"/>
          </p:nvPr>
        </p:nvPicPr>
        <p:blipFill>
          <a:blip r:embed="rId2"/>
          <a:stretch>
            <a:fillRect/>
          </a:stretch>
        </p:blipFill>
        <p:spPr>
          <a:xfrm>
            <a:off x="838200" y="1690688"/>
            <a:ext cx="6338823" cy="4351338"/>
          </a:xfrm>
          <a:prstGeom prst="rect">
            <a:avLst/>
          </a:prstGeom>
        </p:spPr>
      </p:pic>
      <p:pic>
        <p:nvPicPr>
          <p:cNvPr id="3" name="Picture 2">
            <a:extLst>
              <a:ext uri="{FF2B5EF4-FFF2-40B4-BE49-F238E27FC236}">
                <a16:creationId xmlns:a16="http://schemas.microsoft.com/office/drawing/2014/main" id="{D159BAF1-C345-4597-9FE0-60CA2BEBC3A9}"/>
              </a:ext>
            </a:extLst>
          </p:cNvPr>
          <p:cNvPicPr>
            <a:picLocks noChangeAspect="1"/>
          </p:cNvPicPr>
          <p:nvPr/>
        </p:nvPicPr>
        <p:blipFill>
          <a:blip r:embed="rId3"/>
          <a:stretch>
            <a:fillRect/>
          </a:stretch>
        </p:blipFill>
        <p:spPr>
          <a:xfrm>
            <a:off x="8024921" y="1690689"/>
            <a:ext cx="3496519" cy="4351337"/>
          </a:xfrm>
          <a:prstGeom prst="rect">
            <a:avLst/>
          </a:prstGeom>
        </p:spPr>
      </p:pic>
    </p:spTree>
    <p:extLst>
      <p:ext uri="{BB962C8B-B14F-4D97-AF65-F5344CB8AC3E}">
        <p14:creationId xmlns:p14="http://schemas.microsoft.com/office/powerpoint/2010/main" val="405427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A312-54A0-4C0C-B2F4-5A0C0B7DD5C8}"/>
              </a:ext>
            </a:extLst>
          </p:cNvPr>
          <p:cNvSpPr>
            <a:spLocks noGrp="1"/>
          </p:cNvSpPr>
          <p:nvPr>
            <p:ph type="title"/>
          </p:nvPr>
        </p:nvSpPr>
        <p:spPr>
          <a:xfrm>
            <a:off x="838200" y="365126"/>
            <a:ext cx="10515600" cy="449522"/>
          </a:xfrm>
        </p:spPr>
        <p:txBody>
          <a:bodyPr>
            <a:normAutofit fontScale="90000"/>
          </a:bodyPr>
          <a:lstStyle/>
          <a:p>
            <a:r>
              <a:rPr lang="en-US" dirty="0"/>
              <a:t>                     </a:t>
            </a:r>
            <a:r>
              <a:rPr lang="bg-BG" dirty="0"/>
              <a:t>                  </a:t>
            </a:r>
            <a:r>
              <a:rPr lang="en-US" dirty="0"/>
              <a:t> </a:t>
            </a:r>
            <a:r>
              <a:rPr lang="bg-BG" dirty="0"/>
              <a:t>творбата</a:t>
            </a:r>
          </a:p>
        </p:txBody>
      </p:sp>
      <p:sp>
        <p:nvSpPr>
          <p:cNvPr id="3" name="Content Placeholder 2">
            <a:extLst>
              <a:ext uri="{FF2B5EF4-FFF2-40B4-BE49-F238E27FC236}">
                <a16:creationId xmlns:a16="http://schemas.microsoft.com/office/drawing/2014/main" id="{A7D011D6-F010-46F1-87C7-25ED57C00A6A}"/>
              </a:ext>
            </a:extLst>
          </p:cNvPr>
          <p:cNvSpPr>
            <a:spLocks noGrp="1"/>
          </p:cNvSpPr>
          <p:nvPr>
            <p:ph idx="1"/>
          </p:nvPr>
        </p:nvSpPr>
        <p:spPr>
          <a:xfrm>
            <a:off x="838200" y="581891"/>
            <a:ext cx="10515600" cy="6276109"/>
          </a:xfrm>
        </p:spPr>
        <p:txBody>
          <a:bodyPr>
            <a:normAutofit/>
          </a:bodyPr>
          <a:lstStyle/>
          <a:p>
            <a:pPr marL="0" indent="0" algn="just">
              <a:buNone/>
            </a:pPr>
            <a:r>
              <a:rPr lang="ru-RU" dirty="0"/>
              <a:t>    </a:t>
            </a:r>
          </a:p>
          <a:p>
            <a:pPr marL="0" indent="0" algn="just">
              <a:buNone/>
            </a:pPr>
            <a:r>
              <a:rPr lang="ru-RU" dirty="0"/>
              <a:t>    Пейо К. Яворов  публикува творбата  за първи път през 1902 г. Темата му е близка, защото самият той е участник в борбите за освобождение на Македония.</a:t>
            </a:r>
          </a:p>
          <a:p>
            <a:pPr marL="0" indent="0" algn="just">
              <a:buNone/>
            </a:pPr>
            <a:r>
              <a:rPr lang="ru-RU" dirty="0"/>
              <a:t>     Повод за написването на стихотворението е заточението на част от солунските атентатори в Подрумкале. Затова и първоначалното заглавие на творбата е „Към Подрумкале“. Но ако заглавието беше останало непроменено, то сега не би ни говорило нищо, защото историческите факти избледняват, а остават идеите. Яворов променя заглавието на „Заточеници“ и по този начин насочва вниманието към образа на заточениците – тези, които са обрекли своя живот на борбата за свобода. Скръб, дълбока болка и чувство за безнадеждност би изпитвал всеки, принуден да напусне родината си без надежда за възможно завръщане. Няма значение националността или времето, в което ще се случи.</a:t>
            </a:r>
          </a:p>
          <a:p>
            <a:pPr marL="0" indent="0" algn="just">
              <a:buNone/>
            </a:pPr>
            <a:r>
              <a:rPr lang="ru-RU" dirty="0"/>
              <a:t>Разбира се, за  властта, за всички, желаещи да запазят статуквото, патриотите, борещи се за освобождението на родината си, са атентатори, но за българите от Македония, за поета, сам участвал в борбите за освобождението ú като войвода, те са достойни за уважение, те са герои, защото са готови да пожертват живота си за свободата на отечеството. </a:t>
            </a:r>
            <a:endParaRPr lang="bg-BG" dirty="0"/>
          </a:p>
        </p:txBody>
      </p:sp>
    </p:spTree>
    <p:extLst>
      <p:ext uri="{BB962C8B-B14F-4D97-AF65-F5344CB8AC3E}">
        <p14:creationId xmlns:p14="http://schemas.microsoft.com/office/powerpoint/2010/main" val="222806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D3C0-9C15-4A07-9BA9-F29D9548B73B}"/>
              </a:ext>
            </a:extLst>
          </p:cNvPr>
          <p:cNvSpPr>
            <a:spLocks noGrp="1"/>
          </p:cNvSpPr>
          <p:nvPr>
            <p:ph type="title"/>
          </p:nvPr>
        </p:nvSpPr>
        <p:spPr/>
        <p:txBody>
          <a:bodyPr/>
          <a:lstStyle/>
          <a:p>
            <a:r>
              <a:rPr lang="en-US" dirty="0"/>
              <a:t>                              </a:t>
            </a:r>
            <a:r>
              <a:rPr lang="bg-BG" dirty="0"/>
              <a:t>Заточеници</a:t>
            </a:r>
            <a:br>
              <a:rPr lang="bg-BG" dirty="0"/>
            </a:br>
            <a:r>
              <a:rPr lang="en-US" dirty="0"/>
              <a:t> </a:t>
            </a:r>
            <a:endParaRPr lang="bg-BG" dirty="0"/>
          </a:p>
        </p:txBody>
      </p:sp>
      <p:pic>
        <p:nvPicPr>
          <p:cNvPr id="4" name="Content Placeholder 3">
            <a:extLst>
              <a:ext uri="{FF2B5EF4-FFF2-40B4-BE49-F238E27FC236}">
                <a16:creationId xmlns:a16="http://schemas.microsoft.com/office/drawing/2014/main" id="{F415C1B2-F671-491C-A7A8-F07440A0E3A0}"/>
              </a:ext>
            </a:extLst>
          </p:cNvPr>
          <p:cNvPicPr>
            <a:picLocks noGrp="1" noChangeAspect="1"/>
          </p:cNvPicPr>
          <p:nvPr>
            <p:ph idx="1"/>
          </p:nvPr>
        </p:nvPicPr>
        <p:blipFill>
          <a:blip r:embed="rId2"/>
          <a:stretch>
            <a:fillRect/>
          </a:stretch>
        </p:blipFill>
        <p:spPr>
          <a:xfrm>
            <a:off x="3186818" y="2016125"/>
            <a:ext cx="6132689" cy="3449638"/>
          </a:xfrm>
          <a:prstGeom prst="rect">
            <a:avLst/>
          </a:prstGeom>
        </p:spPr>
      </p:pic>
    </p:spTree>
    <p:extLst>
      <p:ext uri="{BB962C8B-B14F-4D97-AF65-F5344CB8AC3E}">
        <p14:creationId xmlns:p14="http://schemas.microsoft.com/office/powerpoint/2010/main" val="130179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985A-E1E5-414F-A5C9-5968F63C4282}"/>
              </a:ext>
            </a:extLst>
          </p:cNvPr>
          <p:cNvSpPr>
            <a:spLocks noGrp="1"/>
          </p:cNvSpPr>
          <p:nvPr>
            <p:ph type="title"/>
          </p:nvPr>
        </p:nvSpPr>
        <p:spPr>
          <a:xfrm>
            <a:off x="838200" y="365125"/>
            <a:ext cx="10515600" cy="383019"/>
          </a:xfrm>
        </p:spPr>
        <p:txBody>
          <a:bodyPr>
            <a:normAutofit fontScale="90000"/>
          </a:bodyPr>
          <a:lstStyle/>
          <a:p>
            <a:r>
              <a:rPr lang="en-US" dirty="0"/>
              <a:t>                                        </a:t>
            </a:r>
            <a:r>
              <a:rPr lang="bg-BG" dirty="0"/>
              <a:t>Заточеници</a:t>
            </a:r>
          </a:p>
        </p:txBody>
      </p:sp>
      <p:sp>
        <p:nvSpPr>
          <p:cNvPr id="3" name="Content Placeholder 2">
            <a:extLst>
              <a:ext uri="{FF2B5EF4-FFF2-40B4-BE49-F238E27FC236}">
                <a16:creationId xmlns:a16="http://schemas.microsoft.com/office/drawing/2014/main" id="{D68FAA3B-E83D-4111-BB3E-D0D9C0DDE8CC}"/>
              </a:ext>
            </a:extLst>
          </p:cNvPr>
          <p:cNvSpPr>
            <a:spLocks noGrp="1"/>
          </p:cNvSpPr>
          <p:nvPr>
            <p:ph idx="1"/>
          </p:nvPr>
        </p:nvSpPr>
        <p:spPr>
          <a:xfrm>
            <a:off x="838200" y="748144"/>
            <a:ext cx="10515600" cy="5860473"/>
          </a:xfrm>
        </p:spPr>
        <p:txBody>
          <a:bodyPr>
            <a:normAutofit fontScale="92500" lnSpcReduction="10000"/>
          </a:bodyPr>
          <a:lstStyle/>
          <a:p>
            <a:pPr marL="0" indent="0" algn="just">
              <a:buNone/>
            </a:pPr>
            <a:r>
              <a:rPr lang="ru-RU" dirty="0"/>
              <a:t>  Мотивът за изгнаничеството ти е познат от други изучени творби – спомни си героя на Ботев от стихотворението „На прощаване“ или Странджата, Македонски, Бръчков от „Немили-недраги“. Но има съществена разлика помежду им: Ботевият бунтовник възкликва: „ах, утре като премина / през тиха бяла Дунава!“ , Странджата уверено заявява: „Ще се бием още, братя мили!“ Те имат надежда, че ще осъществят мечтите си, че пребиваването в „тази тежка чужбина“ е временно изпитание, което трябва да преодолеят, докато Яворовите заточеници знаят, че никога повече няма да видят родината, че никога няма да могат да осъществят мечтата си – да се бият за свободата на отечеството. Затова чувството в творбата е тъжно, безнадеждно. Това чувство определя и вида на стихотворението – „Заточеници “ е елегия.</a:t>
            </a:r>
          </a:p>
          <a:p>
            <a:r>
              <a:rPr lang="ru-RU" b="1" i="1" dirty="0">
                <a:solidFill>
                  <a:srgbClr val="FF0000"/>
                </a:solidFill>
                <a:latin typeface="Arial" panose="020B0604020202020204" pitchFamily="34" charset="0"/>
              </a:rPr>
              <a:t>Елегия </a:t>
            </a:r>
            <a:r>
              <a:rPr lang="ru-RU" sz="1800" dirty="0">
                <a:latin typeface="Arial" panose="020B0604020202020204" pitchFamily="34" charset="0"/>
              </a:rPr>
              <a:t>(от гр. elégia - жалба)</a:t>
            </a:r>
            <a:r>
              <a:rPr lang="ru-RU" dirty="0">
                <a:latin typeface="Arial" panose="020B0604020202020204" pitchFamily="34" charset="0"/>
              </a:rPr>
              <a:t> – Пропито с тъга лирическо стихотворение или песен. Стихотворение, пресъздаващо трагични преживявания: дълбока скръб, печал, отчаяние, безнадеждност. Тъжното чувство в елегията е породено от някакъв конфликт напр. между народ и тиранин, между мечта и невъзможността тя да бъде осъществена и т.н. </a:t>
            </a:r>
            <a:endParaRPr lang="ru-RU" dirty="0"/>
          </a:p>
          <a:p>
            <a:pPr marL="0" indent="0">
              <a:buNone/>
            </a:pPr>
            <a:r>
              <a:rPr lang="ru-RU" dirty="0">
                <a:solidFill>
                  <a:srgbClr val="FF0000"/>
                </a:solidFill>
                <a:latin typeface="Arial" panose="020B0604020202020204" pitchFamily="34" charset="0"/>
              </a:rPr>
              <a:t>♦</a:t>
            </a:r>
            <a:r>
              <a:rPr lang="ru-RU" dirty="0">
                <a:solidFill>
                  <a:srgbClr val="000000"/>
                </a:solidFill>
                <a:latin typeface="Arial" panose="020B0604020202020204" pitchFamily="34" charset="0"/>
              </a:rPr>
              <a:t> Едни от най-хубавите елегии в българската литература са написани от Ботев </a:t>
            </a:r>
            <a:r>
              <a:rPr lang="ru-RU" i="1" dirty="0">
                <a:solidFill>
                  <a:srgbClr val="000000"/>
                </a:solidFill>
                <a:latin typeface="Arial" panose="020B0604020202020204" pitchFamily="34" charset="0"/>
              </a:rPr>
              <a:t>("Майце си", "Елегия"),</a:t>
            </a:r>
            <a:r>
              <a:rPr lang="ru-RU" dirty="0">
                <a:solidFill>
                  <a:srgbClr val="000000"/>
                </a:solidFill>
                <a:latin typeface="Arial" panose="020B0604020202020204" pitchFamily="34" charset="0"/>
              </a:rPr>
              <a:t> Любен Каравелов </a:t>
            </a:r>
            <a:r>
              <a:rPr lang="ru-RU" i="1" dirty="0">
                <a:solidFill>
                  <a:srgbClr val="000000"/>
                </a:solidFill>
                <a:latin typeface="Arial" panose="020B0604020202020204" pitchFamily="34" charset="0"/>
              </a:rPr>
              <a:t>("Хубава си, моя горо"),</a:t>
            </a:r>
            <a:r>
              <a:rPr lang="ru-RU" dirty="0">
                <a:solidFill>
                  <a:srgbClr val="000000"/>
                </a:solidFill>
                <a:latin typeface="Arial" panose="020B0604020202020204" pitchFamily="34" charset="0"/>
              </a:rPr>
              <a:t> Иван Вазов </a:t>
            </a:r>
            <a:r>
              <a:rPr lang="ru-RU" i="1" dirty="0">
                <a:solidFill>
                  <a:srgbClr val="000000"/>
                </a:solidFill>
                <a:latin typeface="Arial" panose="020B0604020202020204" pitchFamily="34" charset="0"/>
              </a:rPr>
              <a:t>("Към природата"),</a:t>
            </a:r>
            <a:r>
              <a:rPr lang="ru-RU" dirty="0">
                <a:solidFill>
                  <a:srgbClr val="000000"/>
                </a:solidFill>
                <a:latin typeface="Arial" panose="020B0604020202020204" pitchFamily="34" charset="0"/>
              </a:rPr>
              <a:t> Пею Яворов</a:t>
            </a:r>
            <a:r>
              <a:rPr lang="ru-RU" i="1" dirty="0">
                <a:solidFill>
                  <a:srgbClr val="000000"/>
                </a:solidFill>
                <a:latin typeface="Arial" panose="020B0604020202020204" pitchFamily="34" charset="0"/>
              </a:rPr>
              <a:t> ("На нивата", "Арменци", "Заточеници</a:t>
            </a:r>
            <a:r>
              <a:rPr lang="ru-RU" dirty="0">
                <a:solidFill>
                  <a:srgbClr val="000000"/>
                </a:solidFill>
                <a:latin typeface="Arial" panose="020B0604020202020204" pitchFamily="34" charset="0"/>
              </a:rPr>
              <a:t>"), Димчо Дебелянов</a:t>
            </a:r>
            <a:r>
              <a:rPr lang="ru-RU" i="1" dirty="0">
                <a:solidFill>
                  <a:srgbClr val="000000"/>
                </a:solidFill>
                <a:latin typeface="Arial" panose="020B0604020202020204" pitchFamily="34" charset="0"/>
              </a:rPr>
              <a:t> ("Скрити вопли"),</a:t>
            </a:r>
            <a:r>
              <a:rPr lang="ru-RU" dirty="0">
                <a:solidFill>
                  <a:srgbClr val="000000"/>
                </a:solidFill>
                <a:latin typeface="Arial" panose="020B0604020202020204" pitchFamily="34" charset="0"/>
              </a:rPr>
              <a:t> Христо Смирненски </a:t>
            </a:r>
            <a:r>
              <a:rPr lang="ru-RU" i="1" dirty="0">
                <a:solidFill>
                  <a:srgbClr val="000000"/>
                </a:solidFill>
                <a:latin typeface="Arial" panose="020B0604020202020204" pitchFamily="34" charset="0"/>
              </a:rPr>
              <a:t>("Старият музикант")</a:t>
            </a:r>
            <a:r>
              <a:rPr lang="ru-RU" dirty="0">
                <a:solidFill>
                  <a:srgbClr val="000000"/>
                </a:solidFill>
                <a:latin typeface="Arial" panose="020B0604020202020204" pitchFamily="34" charset="0"/>
              </a:rPr>
              <a:t> и др..</a:t>
            </a:r>
            <a:endParaRPr lang="ru-RU" dirty="0"/>
          </a:p>
          <a:p>
            <a:pPr marL="0" indent="0" algn="just">
              <a:buNone/>
            </a:pPr>
            <a:endParaRPr lang="bg-BG" dirty="0"/>
          </a:p>
        </p:txBody>
      </p:sp>
      <p:sp>
        <p:nvSpPr>
          <p:cNvPr id="4" name="Title 1">
            <a:extLst>
              <a:ext uri="{FF2B5EF4-FFF2-40B4-BE49-F238E27FC236}">
                <a16:creationId xmlns:a16="http://schemas.microsoft.com/office/drawing/2014/main" id="{AB79C128-303F-4638-B84F-9E516CFBDBE2}"/>
              </a:ext>
            </a:extLst>
          </p:cNvPr>
          <p:cNvSpPr txBox="1">
            <a:spLocks/>
          </p:cNvSpPr>
          <p:nvPr/>
        </p:nvSpPr>
        <p:spPr>
          <a:xfrm>
            <a:off x="990600" y="365125"/>
            <a:ext cx="10515600" cy="53541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bg-BG" dirty="0"/>
          </a:p>
        </p:txBody>
      </p:sp>
    </p:spTree>
    <p:extLst>
      <p:ext uri="{BB962C8B-B14F-4D97-AF65-F5344CB8AC3E}">
        <p14:creationId xmlns:p14="http://schemas.microsoft.com/office/powerpoint/2010/main" val="393787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064A-0A57-4218-8D52-B84A64D2302A}"/>
              </a:ext>
            </a:extLst>
          </p:cNvPr>
          <p:cNvSpPr>
            <a:spLocks noGrp="1"/>
          </p:cNvSpPr>
          <p:nvPr>
            <p:ph type="title"/>
          </p:nvPr>
        </p:nvSpPr>
        <p:spPr/>
        <p:txBody>
          <a:bodyPr/>
          <a:lstStyle/>
          <a:p>
            <a:r>
              <a:rPr lang="bg-BG" dirty="0"/>
              <a:t>                            композиция</a:t>
            </a:r>
          </a:p>
        </p:txBody>
      </p:sp>
      <p:sp>
        <p:nvSpPr>
          <p:cNvPr id="3" name="Content Placeholder 2">
            <a:extLst>
              <a:ext uri="{FF2B5EF4-FFF2-40B4-BE49-F238E27FC236}">
                <a16:creationId xmlns:a16="http://schemas.microsoft.com/office/drawing/2014/main" id="{80A31DB2-3F80-4B07-9F36-9EFACE5D8BD6}"/>
              </a:ext>
            </a:extLst>
          </p:cNvPr>
          <p:cNvSpPr>
            <a:spLocks noGrp="1"/>
          </p:cNvSpPr>
          <p:nvPr>
            <p:ph idx="1"/>
          </p:nvPr>
        </p:nvSpPr>
        <p:spPr/>
        <p:txBody>
          <a:bodyPr>
            <a:normAutofit fontScale="70000" lnSpcReduction="20000"/>
          </a:bodyPr>
          <a:lstStyle/>
          <a:p>
            <a:r>
              <a:rPr lang="ru-RU" dirty="0"/>
              <a:t>Творбата е изградена от пет строфи, всяка от които съдържа осем стиха, като последният е по-кратък. Ако разгледаме самостоятелно тези кратки стихове:</a:t>
            </a:r>
          </a:p>
          <a:p>
            <a:pPr marL="0" indent="0">
              <a:buNone/>
            </a:pPr>
            <a:r>
              <a:rPr lang="ru-RU" i="1" dirty="0"/>
              <a:t>            (…) вий, родни брегове.</a:t>
            </a:r>
            <a:endParaRPr lang="ru-RU" dirty="0"/>
          </a:p>
          <a:p>
            <a:pPr marL="0" indent="0">
              <a:buNone/>
            </a:pPr>
            <a:r>
              <a:rPr lang="ru-RU" i="1" dirty="0"/>
              <a:t>            (…) сред споменът един.</a:t>
            </a:r>
            <a:endParaRPr lang="ru-RU" dirty="0"/>
          </a:p>
          <a:p>
            <a:pPr marL="0" indent="0">
              <a:buNone/>
            </a:pPr>
            <a:r>
              <a:rPr lang="ru-RU" i="1" dirty="0"/>
              <a:t>            (…) край твоят свят олтар.</a:t>
            </a:r>
            <a:endParaRPr lang="ru-RU" dirty="0"/>
          </a:p>
          <a:p>
            <a:pPr marL="0" indent="0">
              <a:buNone/>
            </a:pPr>
            <a:r>
              <a:rPr lang="ru-RU" i="1" dirty="0"/>
              <a:t>            (…) на чутния Атон.</a:t>
            </a:r>
            <a:endParaRPr lang="ru-RU" dirty="0"/>
          </a:p>
          <a:p>
            <a:pPr marL="0" indent="0">
              <a:buNone/>
            </a:pPr>
            <a:r>
              <a:rPr lang="ru-RU" i="1" dirty="0"/>
              <a:t>            Прощавай роден край!</a:t>
            </a:r>
            <a:endParaRPr lang="ru-RU" dirty="0"/>
          </a:p>
          <a:p>
            <a:r>
              <a:rPr lang="ru-RU" dirty="0"/>
              <a:t>ще открием, че те съдържат най-значимите образи в стихотворението (</a:t>
            </a:r>
            <a:r>
              <a:rPr lang="ru-RU" i="1" dirty="0"/>
              <a:t>родината</a:t>
            </a:r>
            <a:r>
              <a:rPr lang="ru-RU" dirty="0"/>
              <a:t>, </a:t>
            </a:r>
            <a:r>
              <a:rPr lang="ru-RU" i="1" dirty="0"/>
              <a:t>споменът</a:t>
            </a:r>
            <a:r>
              <a:rPr lang="ru-RU" dirty="0"/>
              <a:t> за нея, който ще съпътства живота им от тук нататък, </a:t>
            </a:r>
            <a:r>
              <a:rPr lang="ru-RU" i="1" dirty="0"/>
              <a:t>борбата</a:t>
            </a:r>
            <a:r>
              <a:rPr lang="ru-RU" dirty="0"/>
              <a:t>, която не са успели да доведат до победен край, </a:t>
            </a:r>
            <a:r>
              <a:rPr lang="ru-RU" i="1" dirty="0"/>
              <a:t>прощаването</a:t>
            </a:r>
            <a:r>
              <a:rPr lang="ru-RU" dirty="0"/>
              <a:t>); ще открием, че тези стихове насочват вниманието към смисъла, съдържащ се в последния стих и са смислово обединени чрез образа на родината. </a:t>
            </a:r>
          </a:p>
          <a:p>
            <a:endParaRPr lang="bg-BG" dirty="0"/>
          </a:p>
        </p:txBody>
      </p:sp>
    </p:spTree>
    <p:extLst>
      <p:ext uri="{BB962C8B-B14F-4D97-AF65-F5344CB8AC3E}">
        <p14:creationId xmlns:p14="http://schemas.microsoft.com/office/powerpoint/2010/main" val="104234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CF7C-F40F-4234-9B34-E7C806C5A737}"/>
              </a:ext>
            </a:extLst>
          </p:cNvPr>
          <p:cNvSpPr>
            <a:spLocks noGrp="1"/>
          </p:cNvSpPr>
          <p:nvPr>
            <p:ph type="title"/>
          </p:nvPr>
        </p:nvSpPr>
        <p:spPr>
          <a:xfrm>
            <a:off x="838200" y="0"/>
            <a:ext cx="10515600" cy="1113906"/>
          </a:xfrm>
        </p:spPr>
        <p:txBody>
          <a:bodyPr>
            <a:normAutofit/>
          </a:bodyPr>
          <a:lstStyle/>
          <a:p>
            <a:r>
              <a:rPr lang="ru-RU" dirty="0"/>
              <a:t>Да се опитаме да изясним всичко казано, като разгледаме подробно текста</a:t>
            </a:r>
            <a:endParaRPr lang="bg-BG" dirty="0"/>
          </a:p>
        </p:txBody>
      </p:sp>
      <p:sp>
        <p:nvSpPr>
          <p:cNvPr id="3" name="Content Placeholder 2">
            <a:extLst>
              <a:ext uri="{FF2B5EF4-FFF2-40B4-BE49-F238E27FC236}">
                <a16:creationId xmlns:a16="http://schemas.microsoft.com/office/drawing/2014/main" id="{A82A7027-271B-40D5-B0C5-7CCC98FBB47B}"/>
              </a:ext>
            </a:extLst>
          </p:cNvPr>
          <p:cNvSpPr>
            <a:spLocks noGrp="1"/>
          </p:cNvSpPr>
          <p:nvPr>
            <p:ph idx="1"/>
          </p:nvPr>
        </p:nvSpPr>
        <p:spPr>
          <a:xfrm>
            <a:off x="332509" y="1113906"/>
            <a:ext cx="11554691" cy="5403272"/>
          </a:xfrm>
        </p:spPr>
        <p:txBody>
          <a:bodyPr>
            <a:normAutofit/>
          </a:bodyPr>
          <a:lstStyle/>
          <a:p>
            <a:pPr algn="just"/>
            <a:r>
              <a:rPr lang="bg-BG" dirty="0"/>
              <a:t>З</a:t>
            </a:r>
            <a:r>
              <a:rPr lang="ru-RU" dirty="0"/>
              <a:t>а да се убедим, че лирическият разказ се води от самите заточеници, и така творбата добива изповеден характер, трябва да обърнем внимание на употребените местоимения – всички са в първо лице, множествено число: нас (света ще бъде сън за нас), нам (ще греят нам; скъпи нам предели), ни (продаде ни, осъди ни, отнася ни, сърца ни трови), ний (и ний през сълзи накипели). Глаголите, свързани с лирическия говорител, също са в първо лице множествено число (можехме, да водим, обръщаме, простираме).</a:t>
            </a:r>
          </a:p>
          <a:p>
            <a:pPr algn="just"/>
            <a:r>
              <a:rPr lang="ru-RU" dirty="0"/>
              <a:t>            Творбата има изповеден характер, но тя има характера и на своеобразен диалог с родината. За това говорят обръщенията вий, родни брегове; родино свидна; Прощавай, роден край!</a:t>
            </a:r>
          </a:p>
          <a:p>
            <a:pPr algn="just"/>
            <a:endParaRPr lang="ru-RU" dirty="0"/>
          </a:p>
          <a:p>
            <a:pPr algn="just"/>
            <a:r>
              <a:rPr lang="ru-RU" dirty="0"/>
              <a:t>            Фактът, че в елегията „Заточеници“ лирическият разказ се води от самите герои – заточениците, че тя е соеобразна изповед и диалог с родината, засилва драматизма и емоционалното въздействие на творбата.</a:t>
            </a:r>
            <a:endParaRPr lang="bg-BG" dirty="0"/>
          </a:p>
        </p:txBody>
      </p:sp>
    </p:spTree>
    <p:extLst>
      <p:ext uri="{BB962C8B-B14F-4D97-AF65-F5344CB8AC3E}">
        <p14:creationId xmlns:p14="http://schemas.microsoft.com/office/powerpoint/2010/main" val="3199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0144-CAE0-41BC-B377-164514FE3511}"/>
              </a:ext>
            </a:extLst>
          </p:cNvPr>
          <p:cNvSpPr>
            <a:spLocks noGrp="1"/>
          </p:cNvSpPr>
          <p:nvPr>
            <p:ph type="title"/>
          </p:nvPr>
        </p:nvSpPr>
        <p:spPr/>
        <p:txBody>
          <a:bodyPr/>
          <a:lstStyle/>
          <a:p>
            <a:pPr algn="ctr"/>
            <a:r>
              <a:rPr lang="bg-BG" dirty="0"/>
              <a:t>композиция</a:t>
            </a:r>
          </a:p>
        </p:txBody>
      </p:sp>
      <p:pic>
        <p:nvPicPr>
          <p:cNvPr id="4" name="Content Placeholder 3">
            <a:extLst>
              <a:ext uri="{FF2B5EF4-FFF2-40B4-BE49-F238E27FC236}">
                <a16:creationId xmlns:a16="http://schemas.microsoft.com/office/drawing/2014/main" id="{B03FB070-8EFA-40D5-9BA6-867EA8F83140}"/>
              </a:ext>
            </a:extLst>
          </p:cNvPr>
          <p:cNvPicPr>
            <a:picLocks noGrp="1" noChangeAspect="1"/>
          </p:cNvPicPr>
          <p:nvPr>
            <p:ph idx="1"/>
          </p:nvPr>
        </p:nvPicPr>
        <p:blipFill>
          <a:blip r:embed="rId2"/>
          <a:stretch>
            <a:fillRect/>
          </a:stretch>
        </p:blipFill>
        <p:spPr>
          <a:xfrm>
            <a:off x="3186818" y="2016125"/>
            <a:ext cx="6132689" cy="3449638"/>
          </a:xfrm>
          <a:prstGeom prst="rect">
            <a:avLst/>
          </a:prstGeom>
        </p:spPr>
      </p:pic>
    </p:spTree>
    <p:extLst>
      <p:ext uri="{BB962C8B-B14F-4D97-AF65-F5344CB8AC3E}">
        <p14:creationId xmlns:p14="http://schemas.microsoft.com/office/powerpoint/2010/main" val="120362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91D7-CBB7-4CAE-B5E1-AE610A593570}"/>
              </a:ext>
            </a:extLst>
          </p:cNvPr>
          <p:cNvSpPr>
            <a:spLocks noGrp="1"/>
          </p:cNvSpPr>
          <p:nvPr>
            <p:ph type="title"/>
          </p:nvPr>
        </p:nvSpPr>
        <p:spPr>
          <a:xfrm>
            <a:off x="838200" y="0"/>
            <a:ext cx="10515600" cy="1263536"/>
          </a:xfrm>
        </p:spPr>
        <p:txBody>
          <a:bodyPr>
            <a:normAutofit/>
          </a:bodyPr>
          <a:lstStyle/>
          <a:p>
            <a:r>
              <a:rPr lang="ru-RU" dirty="0"/>
              <a:t>Да разгледаме отделните строфи, за да видим как са постигнати внушенията в текста.</a:t>
            </a:r>
            <a:endParaRPr lang="bg-BG" dirty="0"/>
          </a:p>
        </p:txBody>
      </p:sp>
      <p:sp>
        <p:nvSpPr>
          <p:cNvPr id="3" name="Content Placeholder 2">
            <a:extLst>
              <a:ext uri="{FF2B5EF4-FFF2-40B4-BE49-F238E27FC236}">
                <a16:creationId xmlns:a16="http://schemas.microsoft.com/office/drawing/2014/main" id="{79E50405-EAA4-4B9B-8BF0-2839D9904727}"/>
              </a:ext>
            </a:extLst>
          </p:cNvPr>
          <p:cNvSpPr>
            <a:spLocks noGrp="1"/>
          </p:cNvSpPr>
          <p:nvPr>
            <p:ph idx="1"/>
          </p:nvPr>
        </p:nvSpPr>
        <p:spPr>
          <a:xfrm>
            <a:off x="166255" y="1263536"/>
            <a:ext cx="11887200" cy="5594464"/>
          </a:xfrm>
        </p:spPr>
        <p:txBody>
          <a:bodyPr>
            <a:normAutofit/>
          </a:bodyPr>
          <a:lstStyle/>
          <a:p>
            <a:r>
              <a:rPr lang="ru-RU" dirty="0"/>
              <a:t> В първата строфа насилственото отлъчване от родината е пресъздадено на фона на смяната на деня с нощта. Един красив и малко тъжен момент от денонощието. Ако разгледаме речниковото значение на част от думите, ще открием точно това малко тъжно, но красиво чувство: заник-слънце, озарени, алеят, морски, игра, леко, попътни. Но чувството в литературната творба се постига не само от отделни думички, а и от тяхното съчетание. Вълните са уморени и яростни, а родните брегове чезнат в мъгли. Противопоставянето „яростни вълни“ – „уморени“ (вълни) предизвиква представата за мощ и безпомощност, съпротива и поражение. Така началната картина внушава тъжно чувство, което звучи драматично на фона на красотата на природата.</a:t>
            </a:r>
          </a:p>
          <a:p>
            <a:endParaRPr lang="ru-RU" dirty="0"/>
          </a:p>
          <a:p>
            <a:r>
              <a:rPr lang="ru-RU" dirty="0"/>
              <a:t>            Красивата, но тъжна картина ни въвежда в душевното състояние на героите заточеници и дава началото на елегичния тон на творбата.</a:t>
            </a:r>
            <a:endParaRPr lang="bg-BG" dirty="0"/>
          </a:p>
        </p:txBody>
      </p:sp>
    </p:spTree>
    <p:extLst>
      <p:ext uri="{BB962C8B-B14F-4D97-AF65-F5344CB8AC3E}">
        <p14:creationId xmlns:p14="http://schemas.microsoft.com/office/powerpoint/2010/main" val="347240420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69</TotalTime>
  <Words>1859</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Gill Sans MT</vt:lpstr>
      <vt:lpstr>Gallery</vt:lpstr>
      <vt:lpstr>Заточеници </vt:lpstr>
      <vt:lpstr>                             Пейо Яворов</vt:lpstr>
      <vt:lpstr>                                        творбата</vt:lpstr>
      <vt:lpstr>                              Заточеници  </vt:lpstr>
      <vt:lpstr>                                        Заточеници</vt:lpstr>
      <vt:lpstr>                            композиция</vt:lpstr>
      <vt:lpstr>Да се опитаме да изясним всичко казано, като разгледаме подробно текста</vt:lpstr>
      <vt:lpstr>композиция</vt:lpstr>
      <vt:lpstr>Да разгледаме отделните строфи, за да видим как са постигнати внушенията в текста.</vt:lpstr>
      <vt:lpstr>Втората строфа </vt:lpstr>
      <vt:lpstr>В третата строфа </vt:lpstr>
      <vt:lpstr>В четвъртата строфа </vt:lpstr>
      <vt:lpstr>в последната строфа</vt:lpstr>
      <vt:lpstr>                     Задачата за днес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Заточеници</dc:title>
  <dc:creator>Stefi</dc:creator>
  <cp:lastModifiedBy>Stefi</cp:lastModifiedBy>
  <cp:revision>9</cp:revision>
  <dcterms:created xsi:type="dcterms:W3CDTF">2020-04-26T18:04:05Z</dcterms:created>
  <dcterms:modified xsi:type="dcterms:W3CDTF">2020-04-28T05:39:21Z</dcterms:modified>
</cp:coreProperties>
</file>