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59" d="100"/>
          <a:sy n="59" d="100"/>
        </p:scale>
        <p:origin x="4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952399" y="963386"/>
            <a:ext cx="8915399" cy="2262781"/>
          </a:xfrm>
        </p:spPr>
        <p:txBody>
          <a:bodyPr/>
          <a:lstStyle/>
          <a:p>
            <a:pPr algn="ctr"/>
            <a:r>
              <a:rPr lang="bg-BG" b="1" dirty="0" smtClean="0">
                <a:solidFill>
                  <a:srgbClr val="C00000"/>
                </a:solidFill>
              </a:rPr>
              <a:t>РЕФЛЕКСИЯ СЛЕД НАБЛЮДЕНИЕ НА УРОК</a:t>
            </a:r>
            <a:endParaRPr lang="bg-BG" b="1" dirty="0">
              <a:solidFill>
                <a:srgbClr val="C00000"/>
              </a:solidFill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723799" y="4238537"/>
            <a:ext cx="8915399" cy="1126283"/>
          </a:xfrm>
        </p:spPr>
        <p:txBody>
          <a:bodyPr>
            <a:noAutofit/>
          </a:bodyPr>
          <a:lstStyle/>
          <a:p>
            <a:pPr algn="ctr"/>
            <a:r>
              <a:rPr lang="bg-BG" sz="2400" b="1" dirty="0" smtClean="0">
                <a:solidFill>
                  <a:schemeClr val="accent6">
                    <a:lumMod val="50000"/>
                  </a:schemeClr>
                </a:solidFill>
              </a:rPr>
              <a:t>НП „ИНОВАЦИИ В ДЕЙСТВИЕ“</a:t>
            </a:r>
          </a:p>
          <a:p>
            <a:pPr algn="ctr"/>
            <a:r>
              <a:rPr lang="bg-BG" sz="2400" b="1" dirty="0" smtClean="0">
                <a:solidFill>
                  <a:schemeClr val="accent6">
                    <a:lumMod val="50000"/>
                  </a:schemeClr>
                </a:solidFill>
              </a:rPr>
              <a:t>ОУ „СТОЮ ШИШКОВ“, СЕЛО ТЪРЪН</a:t>
            </a:r>
          </a:p>
          <a:p>
            <a:pPr algn="ctr"/>
            <a:r>
              <a:rPr lang="bg-BG" sz="2400" b="1" dirty="0" smtClean="0">
                <a:solidFill>
                  <a:schemeClr val="accent6">
                    <a:lumMod val="50000"/>
                  </a:schemeClr>
                </a:solidFill>
              </a:rPr>
              <a:t>АПРИЛ 2022 ГОДИНА</a:t>
            </a:r>
            <a:endParaRPr lang="bg-BG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885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 smtClean="0">
                <a:solidFill>
                  <a:srgbClr val="00B0F0"/>
                </a:solidFill>
              </a:rPr>
              <a:t>Академично знание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b="1" dirty="0" smtClean="0">
                <a:solidFill>
                  <a:srgbClr val="0070C0"/>
                </a:solidFill>
              </a:rPr>
              <a:t>Благосъстояние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b="1" dirty="0" smtClean="0">
                <a:solidFill>
                  <a:srgbClr val="7030A0"/>
                </a:solidFill>
              </a:rPr>
              <a:t>Ангажираност</a:t>
            </a:r>
            <a:endParaRPr lang="bg-BG" b="1" dirty="0">
              <a:solidFill>
                <a:srgbClr val="7030A0"/>
              </a:solidFill>
            </a:endParaRP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600" b="1" dirty="0" smtClean="0">
                <a:solidFill>
                  <a:schemeClr val="accent5">
                    <a:lumMod val="50000"/>
                  </a:schemeClr>
                </a:solidFill>
              </a:rPr>
              <a:t>ФОКУСИ НА НАБЛЮДЕНИЕТО</a:t>
            </a:r>
            <a:endParaRPr lang="bg-BG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380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b="1" dirty="0" smtClean="0">
                <a:solidFill>
                  <a:srgbClr val="C00000"/>
                </a:solidFill>
              </a:rPr>
              <a:t>Цикъл на ученето</a:t>
            </a:r>
            <a:endParaRPr lang="bg-BG" sz="2800" b="1" dirty="0">
              <a:solidFill>
                <a:srgbClr val="C00000"/>
              </a:solidFill>
            </a:endParaRP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</a:rPr>
              <a:t>Как цикълът на ученето подпомага планирането и провеждането на </a:t>
            </a:r>
            <a:r>
              <a:rPr lang="bg-BG" sz="3200" b="1" dirty="0" err="1" smtClean="0">
                <a:solidFill>
                  <a:schemeClr val="accent5">
                    <a:lumMod val="50000"/>
                  </a:schemeClr>
                </a:solidFill>
              </a:rPr>
              <a:t>урочната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</a:rPr>
              <a:t> дейност?</a:t>
            </a:r>
            <a:endParaRPr lang="bg-BG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https://lh4.googleusercontent.com/C18fNAQVdWWTn3CVLXrLfo865-g4qlvkbaL1dMCz9_cwEgiLbJYxlUNuptHJlS1X36xHujmAPrqLJtBgdeTxOux5t6A07xPi37nnluzQ16VJTNQ84MI2H-hGeICzZPEUvQlN_ek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013" y="1696244"/>
            <a:ext cx="518160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92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 smtClean="0">
                <a:solidFill>
                  <a:srgbClr val="C00000"/>
                </a:solidFill>
              </a:rPr>
              <a:t>ДИСКУСИЯ </a:t>
            </a:r>
            <a:br>
              <a:rPr lang="bg-BG" b="1" dirty="0" smtClean="0">
                <a:solidFill>
                  <a:srgbClr val="C00000"/>
                </a:solidFill>
              </a:rPr>
            </a:br>
            <a:r>
              <a:rPr lang="bg-BG" b="1" dirty="0" smtClean="0">
                <a:solidFill>
                  <a:srgbClr val="C00000"/>
                </a:solidFill>
              </a:rPr>
              <a:t>„ВИДЯХ, АНАЛИЗИРАХ, ПИТАМ СЕ“</a:t>
            </a:r>
            <a:endParaRPr lang="bg-BG" b="1" dirty="0">
              <a:solidFill>
                <a:srgbClr val="C0000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bg-BG" sz="2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bg-BG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bg-BG" sz="2800" b="1" dirty="0" smtClean="0">
                <a:solidFill>
                  <a:schemeClr val="accent5">
                    <a:lumMod val="75000"/>
                  </a:schemeClr>
                </a:solidFill>
              </a:rPr>
              <a:t>ФОКУС</a:t>
            </a:r>
          </a:p>
          <a:p>
            <a:pPr algn="ctr"/>
            <a:r>
              <a:rPr lang="bg-BG" sz="5400" b="1" dirty="0" smtClean="0">
                <a:solidFill>
                  <a:schemeClr val="accent5">
                    <a:lumMod val="50000"/>
                  </a:schemeClr>
                </a:solidFill>
              </a:rPr>
              <a:t>АКАДЕМИЧНО ЗНАНИЕ</a:t>
            </a:r>
            <a:endParaRPr lang="bg-BG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930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>
                <a:solidFill>
                  <a:srgbClr val="C00000"/>
                </a:solidFill>
              </a:rPr>
              <a:t>ДИСКУСИЯ </a:t>
            </a:r>
            <a:br>
              <a:rPr lang="bg-BG" b="1" dirty="0">
                <a:solidFill>
                  <a:srgbClr val="C00000"/>
                </a:solidFill>
              </a:rPr>
            </a:br>
            <a:r>
              <a:rPr lang="bg-BG" b="1" dirty="0">
                <a:solidFill>
                  <a:srgbClr val="C00000"/>
                </a:solidFill>
              </a:rPr>
              <a:t>„ВИДЯХ, АНАЛИЗИРАХ, ПИТАМ СЕ“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Clr>
                <a:srgbClr val="A53010"/>
              </a:buClr>
            </a:pPr>
            <a:endParaRPr lang="bg-BG" sz="2800" b="1" dirty="0" smtClean="0">
              <a:solidFill>
                <a:srgbClr val="92AA4C">
                  <a:lumMod val="75000"/>
                </a:srgbClr>
              </a:solidFill>
            </a:endParaRPr>
          </a:p>
          <a:p>
            <a:pPr lvl="0" algn="ctr">
              <a:buClr>
                <a:srgbClr val="A53010"/>
              </a:buClr>
            </a:pPr>
            <a:endParaRPr lang="bg-BG" sz="2800" b="1" dirty="0">
              <a:solidFill>
                <a:srgbClr val="92AA4C">
                  <a:lumMod val="75000"/>
                </a:srgbClr>
              </a:solidFill>
            </a:endParaRPr>
          </a:p>
          <a:p>
            <a:pPr lvl="0" algn="ctr">
              <a:buClr>
                <a:srgbClr val="A53010"/>
              </a:buClr>
            </a:pPr>
            <a:r>
              <a:rPr lang="bg-BG" sz="2800" b="1" dirty="0" smtClean="0">
                <a:solidFill>
                  <a:srgbClr val="92AA4C">
                    <a:lumMod val="75000"/>
                  </a:srgbClr>
                </a:solidFill>
              </a:rPr>
              <a:t>ФОКУС</a:t>
            </a:r>
            <a:endParaRPr lang="bg-BG" sz="2800" b="1" dirty="0">
              <a:solidFill>
                <a:srgbClr val="92AA4C">
                  <a:lumMod val="75000"/>
                </a:srgbClr>
              </a:solidFill>
            </a:endParaRPr>
          </a:p>
          <a:p>
            <a:pPr lvl="0" algn="ctr">
              <a:buClr>
                <a:srgbClr val="A53010"/>
              </a:buClr>
            </a:pPr>
            <a:r>
              <a:rPr lang="bg-BG" sz="5400" b="1" dirty="0" smtClean="0">
                <a:solidFill>
                  <a:srgbClr val="92AA4C">
                    <a:lumMod val="50000"/>
                  </a:srgbClr>
                </a:solidFill>
              </a:rPr>
              <a:t>БЛАГОСЪСТОЯНИЕ</a:t>
            </a:r>
            <a:endParaRPr lang="bg-BG" sz="5400" b="1" dirty="0">
              <a:solidFill>
                <a:srgbClr val="92AA4C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045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>
                <a:solidFill>
                  <a:srgbClr val="C00000"/>
                </a:solidFill>
              </a:rPr>
              <a:t>ДИСКУСИЯ </a:t>
            </a:r>
            <a:br>
              <a:rPr lang="bg-BG" b="1" dirty="0">
                <a:solidFill>
                  <a:srgbClr val="C00000"/>
                </a:solidFill>
              </a:rPr>
            </a:br>
            <a:r>
              <a:rPr lang="bg-BG" b="1" dirty="0">
                <a:solidFill>
                  <a:srgbClr val="C00000"/>
                </a:solidFill>
              </a:rPr>
              <a:t>„ВИДЯХ, АНАЛИЗИРАХ, ПИТАМ СЕ“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Clr>
                <a:srgbClr val="A53010"/>
              </a:buClr>
            </a:pPr>
            <a:endParaRPr lang="bg-BG" sz="2800" b="1" dirty="0" smtClean="0">
              <a:solidFill>
                <a:srgbClr val="92AA4C">
                  <a:lumMod val="75000"/>
                </a:srgbClr>
              </a:solidFill>
            </a:endParaRPr>
          </a:p>
          <a:p>
            <a:pPr lvl="0" algn="ctr">
              <a:buClr>
                <a:srgbClr val="A53010"/>
              </a:buClr>
            </a:pPr>
            <a:endParaRPr lang="bg-BG" sz="2800" b="1" dirty="0">
              <a:solidFill>
                <a:srgbClr val="92AA4C">
                  <a:lumMod val="75000"/>
                </a:srgbClr>
              </a:solidFill>
            </a:endParaRPr>
          </a:p>
          <a:p>
            <a:pPr lvl="0" algn="ctr">
              <a:buClr>
                <a:srgbClr val="A53010"/>
              </a:buClr>
            </a:pPr>
            <a:r>
              <a:rPr lang="bg-BG" sz="2800" b="1" dirty="0" smtClean="0">
                <a:solidFill>
                  <a:srgbClr val="92AA4C">
                    <a:lumMod val="75000"/>
                  </a:srgbClr>
                </a:solidFill>
              </a:rPr>
              <a:t>ФОКУС</a:t>
            </a:r>
            <a:endParaRPr lang="bg-BG" sz="2800" b="1" dirty="0">
              <a:solidFill>
                <a:srgbClr val="92AA4C">
                  <a:lumMod val="75000"/>
                </a:srgbClr>
              </a:solidFill>
            </a:endParaRPr>
          </a:p>
          <a:p>
            <a:pPr lvl="0" algn="ctr">
              <a:buClr>
                <a:srgbClr val="A53010"/>
              </a:buClr>
            </a:pPr>
            <a:r>
              <a:rPr lang="bg-BG" sz="5400" b="1" dirty="0" smtClean="0">
                <a:solidFill>
                  <a:srgbClr val="92AA4C">
                    <a:lumMod val="50000"/>
                  </a:srgbClr>
                </a:solidFill>
              </a:rPr>
              <a:t>АНГАЖИРАНОСТ</a:t>
            </a:r>
            <a:endParaRPr lang="bg-BG" sz="5400" b="1" dirty="0">
              <a:solidFill>
                <a:srgbClr val="92AA4C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206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 smtClean="0">
                <a:solidFill>
                  <a:srgbClr val="7030A0"/>
                </a:solidFill>
              </a:rPr>
              <a:t>Да запазим паметта от дискусията</a:t>
            </a:r>
            <a:endParaRPr lang="bg-BG" b="1" dirty="0">
              <a:solidFill>
                <a:srgbClr val="7030A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000" b="1" dirty="0" smtClean="0">
                <a:solidFill>
                  <a:schemeClr val="accent2">
                    <a:lumMod val="50000"/>
                  </a:schemeClr>
                </a:solidFill>
              </a:rPr>
              <a:t>Пред вас има таблети, които са настроени за работа в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PADLET.</a:t>
            </a:r>
          </a:p>
          <a:p>
            <a:r>
              <a:rPr lang="bg-BG" sz="2000" b="1" dirty="0" smtClean="0">
                <a:solidFill>
                  <a:schemeClr val="accent2">
                    <a:lumMod val="50000"/>
                  </a:schemeClr>
                </a:solidFill>
              </a:rPr>
              <a:t>Всеки има персонален акаунт и неговото мнение излиза в общия продукт с името му.</a:t>
            </a:r>
          </a:p>
          <a:p>
            <a:r>
              <a:rPr lang="bg-BG" sz="2000" b="1" dirty="0" smtClean="0">
                <a:solidFill>
                  <a:schemeClr val="accent2">
                    <a:lumMod val="50000"/>
                  </a:schemeClr>
                </a:solidFill>
              </a:rPr>
              <a:t>Запушете смело изводите, до които достигнахте по време на дискусията. Всеки следващ запис се въвежда с ПЛЮС.</a:t>
            </a:r>
          </a:p>
          <a:p>
            <a:r>
              <a:rPr lang="bg-BG" sz="2000" b="1" dirty="0" smtClean="0">
                <a:solidFill>
                  <a:schemeClr val="accent2">
                    <a:lumMod val="50000"/>
                  </a:schemeClr>
                </a:solidFill>
              </a:rPr>
              <a:t>Този метод се използва в здравното възпитание за  създаване на общи убеждения, нагласи, очаквания и за договаряне на правила. </a:t>
            </a:r>
          </a:p>
          <a:p>
            <a:endParaRPr lang="bg-BG" dirty="0"/>
          </a:p>
          <a:p>
            <a:pPr marL="0" indent="0" algn="ctr">
              <a:buNone/>
            </a:pPr>
            <a:r>
              <a:rPr lang="bg-BG" b="1" dirty="0" smtClean="0">
                <a:solidFill>
                  <a:srgbClr val="0070C0"/>
                </a:solidFill>
              </a:rPr>
              <a:t>УСПЕХ В ПОПЪЛВАНЕТО! </a:t>
            </a:r>
            <a:endParaRPr lang="bg-BG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23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СОЦИАЛНО ЕМОЦИОНАЛЕН ОТЗВУК</a:t>
            </a:r>
            <a:endParaRPr lang="bg-BG" b="1" dirty="0">
              <a:solidFill>
                <a:srgbClr val="C0000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400" b="1" dirty="0" smtClean="0">
                <a:solidFill>
                  <a:srgbClr val="7030A0"/>
                </a:solidFill>
              </a:rPr>
              <a:t>Как се чувстваме след наблюдението на уроците?</a:t>
            </a:r>
          </a:p>
          <a:p>
            <a:r>
              <a:rPr lang="bg-BG" sz="2400" b="1" dirty="0" smtClean="0">
                <a:solidFill>
                  <a:srgbClr val="FF0000"/>
                </a:solidFill>
              </a:rPr>
              <a:t>Какво в уроците ме запали да опитам и аз?</a:t>
            </a:r>
          </a:p>
          <a:p>
            <a:r>
              <a:rPr lang="bg-BG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Какво в уроците събуди съпротиви в мен?</a:t>
            </a:r>
          </a:p>
          <a:p>
            <a:r>
              <a:rPr lang="bg-BG" sz="2400" b="1" dirty="0" smtClean="0">
                <a:solidFill>
                  <a:srgbClr val="00B050"/>
                </a:solidFill>
              </a:rPr>
              <a:t>За какви алтернативни решения си мисля след наблюдението?</a:t>
            </a:r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smtClean="0"/>
              <a:t>         </a:t>
            </a:r>
            <a:r>
              <a:rPr lang="bg-BG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(други дейности; същите дейности, но организирани различно; друга организация на учебната среда; друг стил на взаимодействие с учениците)</a:t>
            </a:r>
            <a:endParaRPr lang="bg-BG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582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 smtClean="0">
                <a:solidFill>
                  <a:srgbClr val="7030A0"/>
                </a:solidFill>
              </a:rPr>
              <a:t>Възпитание се осъществява само с любов!</a:t>
            </a:r>
            <a:endParaRPr lang="bg-BG" b="1" dirty="0">
              <a:solidFill>
                <a:srgbClr val="7030A0"/>
              </a:solidFill>
            </a:endParaRPr>
          </a:p>
        </p:txBody>
      </p:sp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343" y="2133599"/>
            <a:ext cx="6169403" cy="4627053"/>
          </a:xfrm>
        </p:spPr>
      </p:pic>
    </p:spTree>
    <p:extLst>
      <p:ext uri="{BB962C8B-B14F-4D97-AF65-F5344CB8AC3E}">
        <p14:creationId xmlns:p14="http://schemas.microsoft.com/office/powerpoint/2010/main" val="2441392764"/>
      </p:ext>
    </p:extLst>
  </p:cSld>
  <p:clrMapOvr>
    <a:masterClrMapping/>
  </p:clrMapOvr>
</p:sld>
</file>

<file path=ppt/theme/theme1.xml><?xml version="1.0" encoding="utf-8"?>
<a:theme xmlns:a="http://schemas.openxmlformats.org/drawingml/2006/main" name="Загатване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</TotalTime>
  <Words>200</Words>
  <Application>Microsoft Office PowerPoint</Application>
  <PresentationFormat>Широк екран</PresentationFormat>
  <Paragraphs>37</Paragraphs>
  <Slides>9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Загатване</vt:lpstr>
      <vt:lpstr>РЕФЛЕКСИЯ СЛЕД НАБЛЮДЕНИЕ НА УРОК</vt:lpstr>
      <vt:lpstr>Академично знание Благосъстояние Ангажираност</vt:lpstr>
      <vt:lpstr>Цикъл на ученето</vt:lpstr>
      <vt:lpstr>ДИСКУСИЯ  „ВИДЯХ, АНАЛИЗИРАХ, ПИТАМ СЕ“</vt:lpstr>
      <vt:lpstr>ДИСКУСИЯ  „ВИДЯХ, АНАЛИЗИРАХ, ПИТАМ СЕ“</vt:lpstr>
      <vt:lpstr>ДИСКУСИЯ  „ВИДЯХ, АНАЛИЗИРАХ, ПИТАМ СЕ“</vt:lpstr>
      <vt:lpstr>Да запазим паметта от дискусията</vt:lpstr>
      <vt:lpstr>СОЦИАЛНО ЕМОЦИОНАЛЕН ОТЗВУК</vt:lpstr>
      <vt:lpstr>Възпитание се осъществява само с любов!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РЕФЛЕКСИЯ СЛЕД НАБЛЮДЕНИЕ НА УРОК</dc:title>
  <dc:creator>Диана Димитрова</dc:creator>
  <cp:lastModifiedBy>Диана Димитрова</cp:lastModifiedBy>
  <cp:revision>10</cp:revision>
  <dcterms:created xsi:type="dcterms:W3CDTF">2022-03-24T06:54:29Z</dcterms:created>
  <dcterms:modified xsi:type="dcterms:W3CDTF">2022-10-05T09:30:36Z</dcterms:modified>
</cp:coreProperties>
</file>