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73" r:id="rId11"/>
    <p:sldId id="265" r:id="rId12"/>
    <p:sldId id="266" r:id="rId13"/>
    <p:sldId id="276" r:id="rId14"/>
    <p:sldId id="277" r:id="rId15"/>
    <p:sldId id="278" r:id="rId16"/>
    <p:sldId id="279" r:id="rId17"/>
    <p:sldId id="267" r:id="rId18"/>
    <p:sldId id="268" r:id="rId19"/>
    <p:sldId id="269" r:id="rId20"/>
    <p:sldId id="270" r:id="rId21"/>
    <p:sldId id="271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59" d="100"/>
          <a:sy n="59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>
                <a:solidFill>
                  <a:schemeClr val="accent4">
                    <a:lumMod val="50000"/>
                  </a:schemeClr>
                </a:solidFill>
              </a:rPr>
              <a:t>Здравното възпитание в учебни часове</a:t>
            </a:r>
            <a:endParaRPr lang="bg-B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g-BG" sz="2800" b="1" dirty="0" smtClean="0">
                <a:solidFill>
                  <a:schemeClr val="accent4">
                    <a:lumMod val="75000"/>
                  </a:schemeClr>
                </a:solidFill>
              </a:rPr>
              <a:t>ОУ „Стою Шишков“, село Търън</a:t>
            </a:r>
          </a:p>
          <a:p>
            <a:r>
              <a:rPr lang="bg-BG" sz="2800" b="1" dirty="0" smtClean="0">
                <a:solidFill>
                  <a:schemeClr val="accent4">
                    <a:lumMod val="75000"/>
                  </a:schemeClr>
                </a:solidFill>
              </a:rPr>
              <a:t>Април 2022 година</a:t>
            </a:r>
            <a:endParaRPr lang="bg-BG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600" b="1" dirty="0">
                <a:solidFill>
                  <a:srgbClr val="A23C33">
                    <a:lumMod val="75000"/>
                  </a:srgbClr>
                </a:solidFill>
              </a:rPr>
              <a:t>Ядро на учебно съдържание „Грижа за планетата“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1725" y="3069795"/>
            <a:ext cx="4718050" cy="2291623"/>
          </a:xfrm>
          <a:prstGeom prst="rect">
            <a:avLst/>
          </a:prstGeom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98575" y="3068858"/>
            <a:ext cx="4718050" cy="22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65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97869" y="686406"/>
            <a:ext cx="3718455" cy="1371600"/>
          </a:xfrm>
        </p:spPr>
        <p:txBody>
          <a:bodyPr>
            <a:normAutofit/>
          </a:bodyPr>
          <a:lstStyle/>
          <a:p>
            <a:r>
              <a:rPr lang="bg-BG" sz="3600" b="1" dirty="0" smtClean="0">
                <a:solidFill>
                  <a:schemeClr val="accent4">
                    <a:lumMod val="75000"/>
                  </a:schemeClr>
                </a:solidFill>
              </a:rPr>
              <a:t>Възпитателни методи</a:t>
            </a:r>
            <a:endParaRPr lang="bg-BG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2586" y="615291"/>
            <a:ext cx="4294414" cy="5663308"/>
          </a:xfrm>
          <a:prstGeom prst="rect">
            <a:avLst/>
          </a:prstGeo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097869" y="2514600"/>
            <a:ext cx="3718455" cy="3820885"/>
          </a:xfrm>
        </p:spPr>
        <p:txBody>
          <a:bodyPr>
            <a:normAutofit/>
          </a:bodyPr>
          <a:lstStyle/>
          <a:p>
            <a:r>
              <a:rPr lang="bg-BG" b="1" dirty="0" smtClean="0">
                <a:solidFill>
                  <a:srgbClr val="FF0000"/>
                </a:solidFill>
              </a:rPr>
              <a:t>ИГРА</a:t>
            </a:r>
          </a:p>
          <a:p>
            <a:pPr algn="l"/>
            <a:r>
              <a:rPr lang="bg-BG" b="1" dirty="0" smtClean="0">
                <a:solidFill>
                  <a:srgbClr val="00B050"/>
                </a:solidFill>
              </a:rPr>
              <a:t>ПСИХО ДРАМА</a:t>
            </a:r>
          </a:p>
          <a:p>
            <a:pPr algn="r"/>
            <a:r>
              <a:rPr lang="bg-BG" b="1" dirty="0" smtClean="0">
                <a:solidFill>
                  <a:srgbClr val="7030A0"/>
                </a:solidFill>
              </a:rPr>
              <a:t>ФОРУМ ТЕАТЪР</a:t>
            </a:r>
          </a:p>
          <a:p>
            <a:pPr algn="r"/>
            <a:endParaRPr lang="bg-BG" dirty="0" smtClean="0"/>
          </a:p>
          <a:p>
            <a:r>
              <a:rPr lang="bg-BG" b="1" dirty="0" smtClean="0">
                <a:solidFill>
                  <a:srgbClr val="00B050"/>
                </a:solidFill>
              </a:rPr>
              <a:t>ЕКС</a:t>
            </a:r>
            <a:r>
              <a:rPr lang="bg-BG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ПЕ</a:t>
            </a:r>
            <a:r>
              <a:rPr lang="bg-BG" b="1" dirty="0" smtClean="0">
                <a:solidFill>
                  <a:srgbClr val="7030A0"/>
                </a:solidFill>
              </a:rPr>
              <a:t>РИМ</a:t>
            </a:r>
            <a:r>
              <a:rPr lang="bg-BG" b="1" dirty="0" smtClean="0">
                <a:solidFill>
                  <a:srgbClr val="FF0000"/>
                </a:solidFill>
              </a:rPr>
              <a:t>ЕНТ</a:t>
            </a:r>
          </a:p>
          <a:p>
            <a:endParaRPr lang="bg-BG" dirty="0" smtClean="0"/>
          </a:p>
          <a:p>
            <a:pPr algn="l"/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РЕШАВАНЕ НА ПРОБЛЕМ</a:t>
            </a:r>
          </a:p>
          <a:p>
            <a:pPr algn="l"/>
            <a:endParaRPr lang="bg-BG" dirty="0" smtClean="0"/>
          </a:p>
          <a:p>
            <a:pPr algn="r"/>
            <a:r>
              <a:rPr lang="bg-BG" b="1" dirty="0" smtClean="0">
                <a:solidFill>
                  <a:srgbClr val="C00000"/>
                </a:solidFill>
              </a:rPr>
              <a:t>УПРАВЛЕНИЕ НА КОНФЛИКТ</a:t>
            </a:r>
            <a:endParaRPr lang="bg-BG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16225" y="566055"/>
            <a:ext cx="3983566" cy="832152"/>
          </a:xfrm>
        </p:spPr>
        <p:txBody>
          <a:bodyPr/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ОЧАКВАНИ РЕЗУЛТАТИ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377554"/>
            <a:ext cx="5470525" cy="4102893"/>
          </a:xfrm>
          <a:prstGeom prst="rect">
            <a:avLst/>
          </a:prstGeo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293811" y="1518557"/>
            <a:ext cx="4124857" cy="3950912"/>
          </a:xfrm>
        </p:spPr>
        <p:txBody>
          <a:bodyPr/>
          <a:lstStyle/>
          <a:p>
            <a:r>
              <a:rPr lang="bg-BG" b="1" dirty="0" smtClean="0">
                <a:solidFill>
                  <a:srgbClr val="00B050"/>
                </a:solidFill>
              </a:rPr>
              <a:t>ХОЛИСТИЧНО ЗРАВЕ</a:t>
            </a:r>
          </a:p>
          <a:p>
            <a:endParaRPr lang="bg-BG" dirty="0" smtClean="0"/>
          </a:p>
          <a:p>
            <a:r>
              <a:rPr lang="bg-BG" b="1" dirty="0" smtClean="0">
                <a:solidFill>
                  <a:srgbClr val="002060"/>
                </a:solidFill>
              </a:rPr>
              <a:t>АКАДЕМИЧЕН НАПРЕДЪК</a:t>
            </a:r>
          </a:p>
          <a:p>
            <a:endParaRPr lang="bg-BG" dirty="0" smtClean="0"/>
          </a:p>
          <a:p>
            <a:r>
              <a:rPr lang="bg-BG" b="1" dirty="0" smtClean="0">
                <a:solidFill>
                  <a:srgbClr val="00B0F0"/>
                </a:solidFill>
              </a:rPr>
              <a:t>ДАЛЕЧНИ СОЦИАЛНИ ХОРИЗОНТИ</a:t>
            </a:r>
          </a:p>
          <a:p>
            <a:endParaRPr lang="bg-BG" dirty="0" smtClean="0"/>
          </a:p>
          <a:p>
            <a:r>
              <a:rPr lang="bg-BG" b="1" dirty="0" smtClean="0">
                <a:solidFill>
                  <a:srgbClr val="7030A0"/>
                </a:solidFill>
              </a:rPr>
              <a:t>АНГАЖИРАНОСТ</a:t>
            </a:r>
          </a:p>
          <a:p>
            <a:endParaRPr lang="bg-BG" dirty="0" smtClean="0"/>
          </a:p>
          <a:p>
            <a:r>
              <a:rPr lang="bg-BG" b="1" dirty="0" smtClean="0">
                <a:solidFill>
                  <a:srgbClr val="C00000"/>
                </a:solidFill>
              </a:rPr>
              <a:t>ГРАЖДАНСКО САМОСЪЗНАНИЕ</a:t>
            </a:r>
            <a:endParaRPr lang="bg-BG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rgbClr val="A23C33">
                    <a:lumMod val="75000"/>
                  </a:srgbClr>
                </a:solidFill>
              </a:rPr>
              <a:t>Холистично здраве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295402" y="2148717"/>
            <a:ext cx="9601196" cy="3876526"/>
          </a:xfrm>
        </p:spPr>
        <p:txBody>
          <a:bodyPr>
            <a:normAutofit fontScale="92500" lnSpcReduction="20000"/>
          </a:bodyPr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Учениците вече разпознават емоциите си; умеят да ги управляват и да носят отговорност за поведението си, за отношението си към другите и към планетата. </a:t>
            </a:r>
          </a:p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Повишена е психическата устойчивост на децата към външни въздействия. Учениците познават природата на конфликта и го приемат като възможност за развитие.</a:t>
            </a:r>
          </a:p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100% от учениците ни се хранят с топла прясно приготвена храна.</a:t>
            </a:r>
          </a:p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Повишен е интересът към дейности с висока двигателна активност. Това пряко кореспондира с понижената заболеваемост сред децата ни.</a:t>
            </a:r>
          </a:p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Познават се опасностите на съвременната дигитална среда и някои алгоритми за избягването им.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8461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Академичен напредък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Подобрено е умението за учене. /Високи резултати на НВО/.</a:t>
            </a:r>
          </a:p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Повишен е интересът към учебните дейности /няма отсъствия по неуважителни причини/</a:t>
            </a:r>
          </a:p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Уважението към труда на учителя е в ценностната система на учениците.</a:t>
            </a:r>
          </a:p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Наблюдава се желание за включване в повече конкурси, състезания и извънкласни мероприятия. /театрална трупа, акордеонен оркестър, арт терапия/.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4565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Далечни социални хоризонти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Учениците се запознават с интересни личности и специалисти в различни области /бизнесмени, еколози, психолози, експерти по храните и водата/</a:t>
            </a:r>
          </a:p>
          <a:p>
            <a:r>
              <a:rPr lang="bg-BG" dirty="0" smtClean="0"/>
              <a:t>Влизат в досег с интересни професии и разширяват възможностите си за социални контакти и избор.</a:t>
            </a:r>
          </a:p>
          <a:p>
            <a:r>
              <a:rPr lang="bg-BG" dirty="0" smtClean="0"/>
              <a:t>Добиват самочувствието на ценни хора, които могат да носят отговорност за социалното си благополучие.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0730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Ангажираност и гражданско самосъзнание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Ангажираност</a:t>
            </a:r>
            <a:endParaRPr lang="bg-BG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3">
                    <a:lumMod val="50000"/>
                  </a:schemeClr>
                </a:solidFill>
              </a:rPr>
              <a:t>Учениците се чувстват като част от екипа с учителите си.</a:t>
            </a:r>
          </a:p>
          <a:p>
            <a:r>
              <a:rPr lang="bg-BG" b="1" dirty="0" smtClean="0">
                <a:solidFill>
                  <a:schemeClr val="accent3">
                    <a:lumMod val="50000"/>
                  </a:schemeClr>
                </a:solidFill>
              </a:rPr>
              <a:t>Имат усещането, че от тях зависи какво се случва в класната стая и как успяват.</a:t>
            </a:r>
            <a:endParaRPr lang="bg-BG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2">
                    <a:lumMod val="50000"/>
                  </a:schemeClr>
                </a:solidFill>
              </a:rPr>
              <a:t>Гражданско самосъзнание</a:t>
            </a:r>
            <a:endParaRPr lang="bg-BG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g-BG" b="1" dirty="0" smtClean="0">
                <a:solidFill>
                  <a:schemeClr val="accent3">
                    <a:lumMod val="50000"/>
                  </a:schemeClr>
                </a:solidFill>
              </a:rPr>
              <a:t>Учениците опознават структурите на държавата, посещават институции и разбират как работят те в полза на гражданите.</a:t>
            </a:r>
          </a:p>
          <a:p>
            <a:r>
              <a:rPr lang="bg-BG" b="1" dirty="0" smtClean="0">
                <a:solidFill>
                  <a:schemeClr val="accent3">
                    <a:lumMod val="50000"/>
                  </a:schemeClr>
                </a:solidFill>
              </a:rPr>
              <a:t>Чувстват се пълноценни граждани с права и отговорности.</a:t>
            </a:r>
            <a:endParaRPr lang="bg-BG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3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Инструменти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575" y="2907533"/>
            <a:ext cx="4718050" cy="2616146"/>
          </a:xfrm>
          <a:prstGeom prst="rect">
            <a:avLst/>
          </a:prstGeo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1725" y="3216729"/>
            <a:ext cx="4714873" cy="16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Инструменти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575" y="2892555"/>
            <a:ext cx="4718050" cy="2646102"/>
          </a:xfrm>
          <a:prstGeom prst="rect">
            <a:avLst/>
          </a:prstGeo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1725" y="2895051"/>
            <a:ext cx="4718050" cy="264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Инструменти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575" y="2880074"/>
            <a:ext cx="4718050" cy="2671065"/>
          </a:xfrm>
          <a:prstGeom prst="rect">
            <a:avLst/>
          </a:prstGeom>
        </p:spPr>
      </p:pic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bg-BG" b="1" dirty="0" smtClean="0">
                <a:solidFill>
                  <a:srgbClr val="C00000"/>
                </a:solidFill>
              </a:rPr>
              <a:t>Рефлексия:</a:t>
            </a:r>
          </a:p>
          <a:p>
            <a:r>
              <a:rPr lang="bg-BG" b="1" dirty="0" smtClean="0">
                <a:solidFill>
                  <a:srgbClr val="7030A0"/>
                </a:solidFill>
              </a:rPr>
              <a:t>Какво приех в моята ценностна система?</a:t>
            </a:r>
          </a:p>
          <a:p>
            <a:r>
              <a:rPr lang="bg-BG" b="1" dirty="0" smtClean="0">
                <a:solidFill>
                  <a:srgbClr val="7030A0"/>
                </a:solidFill>
              </a:rPr>
              <a:t>Какво мога още да развивам като убеждения?</a:t>
            </a:r>
          </a:p>
          <a:p>
            <a:r>
              <a:rPr lang="bg-BG" b="1" dirty="0" smtClean="0">
                <a:solidFill>
                  <a:srgbClr val="7030A0"/>
                </a:solidFill>
              </a:rPr>
              <a:t>Какво ме притеснява?</a:t>
            </a:r>
            <a:endParaRPr lang="bg-BG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0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505580"/>
          </a:xfrm>
        </p:spPr>
        <p:txBody>
          <a:bodyPr>
            <a:noAutofit/>
          </a:bodyPr>
          <a:lstStyle/>
          <a:p>
            <a:r>
              <a:rPr lang="bg-BG" sz="3600" b="1" dirty="0" smtClean="0">
                <a:solidFill>
                  <a:schemeClr val="accent4">
                    <a:lumMod val="50000"/>
                  </a:schemeClr>
                </a:solidFill>
              </a:rPr>
              <a:t>Съдържание</a:t>
            </a:r>
            <a:endParaRPr lang="bg-BG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293811" y="2204357"/>
            <a:ext cx="3718455" cy="3265112"/>
          </a:xfrm>
        </p:spPr>
        <p:txBody>
          <a:bodyPr/>
          <a:lstStyle/>
          <a:p>
            <a:r>
              <a:rPr lang="bg-BG" sz="2000" b="1" dirty="0" smtClean="0">
                <a:solidFill>
                  <a:srgbClr val="C00000"/>
                </a:solidFill>
              </a:rPr>
              <a:t>Раждането на идеята за здравно възпитание.</a:t>
            </a:r>
          </a:p>
          <a:p>
            <a:r>
              <a:rPr lang="bg-BG" sz="2000" b="1" dirty="0" smtClean="0">
                <a:solidFill>
                  <a:schemeClr val="accent3">
                    <a:lumMod val="75000"/>
                  </a:schemeClr>
                </a:solidFill>
              </a:rPr>
              <a:t>Представяне на учебните програми.</a:t>
            </a:r>
          </a:p>
          <a:p>
            <a:r>
              <a:rPr lang="bg-BG" sz="2000" b="1" dirty="0" smtClean="0">
                <a:solidFill>
                  <a:srgbClr val="00B050"/>
                </a:solidFill>
              </a:rPr>
              <a:t>Възпитателни методи</a:t>
            </a:r>
          </a:p>
          <a:p>
            <a:r>
              <a:rPr lang="bg-BG" sz="2000" b="1" dirty="0" smtClean="0">
                <a:solidFill>
                  <a:srgbClr val="7030A0"/>
                </a:solidFill>
              </a:rPr>
              <a:t>Очаквани резултати</a:t>
            </a:r>
          </a:p>
          <a:p>
            <a:r>
              <a:rPr lang="bg-BG" sz="2000" b="1" dirty="0" smtClean="0">
                <a:solidFill>
                  <a:srgbClr val="FF0000"/>
                </a:solidFill>
              </a:rPr>
              <a:t>Инструменти.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6785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Обратна връзка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b="1" dirty="0" smtClean="0">
                <a:solidFill>
                  <a:srgbClr val="7030A0"/>
                </a:solidFill>
              </a:rPr>
              <a:t>Докато слушахте представянето, какво се питахте?</a:t>
            </a:r>
            <a:endParaRPr lang="bg-BG" b="1" dirty="0">
              <a:solidFill>
                <a:srgbClr val="7030A0"/>
              </a:solidFill>
            </a:endParaRP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7030A0"/>
                </a:solidFill>
              </a:rPr>
              <a:t>Вашето мнение за здравното възпитание с една дума:</a:t>
            </a:r>
            <a:endParaRPr lang="bg-B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359125" y="2033499"/>
            <a:ext cx="3718455" cy="2416023"/>
          </a:xfrm>
        </p:spPr>
        <p:txBody>
          <a:bodyPr>
            <a:normAutofit/>
          </a:bodyPr>
          <a:lstStyle/>
          <a:p>
            <a:r>
              <a:rPr lang="bg-BG" sz="3600" b="1" dirty="0" smtClean="0">
                <a:solidFill>
                  <a:schemeClr val="accent4">
                    <a:lumMod val="75000"/>
                  </a:schemeClr>
                </a:solidFill>
              </a:rPr>
              <a:t>Дискусия Образование – възпитание?“</a:t>
            </a:r>
            <a:endParaRPr lang="bg-BG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6916" y="1698172"/>
            <a:ext cx="6529007" cy="3331028"/>
          </a:xfrm>
          <a:prstGeom prst="rect">
            <a:avLst/>
          </a:prstGeo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3396343" y="1534885"/>
            <a:ext cx="979109" cy="734183"/>
          </a:xfrm>
        </p:spPr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7201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59329" y="849085"/>
            <a:ext cx="4604051" cy="1518557"/>
          </a:xfrm>
        </p:spPr>
        <p:txBody>
          <a:bodyPr/>
          <a:lstStyle/>
          <a:p>
            <a:r>
              <a:rPr lang="bg-BG" sz="2800" b="1" dirty="0" smtClean="0">
                <a:solidFill>
                  <a:schemeClr val="accent4">
                    <a:lumMod val="75000"/>
                  </a:schemeClr>
                </a:solidFill>
              </a:rPr>
              <a:t>Благодаря за вниманието</a:t>
            </a:r>
            <a:r>
              <a:rPr lang="bg-BG" sz="2800" b="1" dirty="0" smtClean="0">
                <a:solidFill>
                  <a:schemeClr val="accent4">
                    <a:lumMod val="75000"/>
                  </a:schemeClr>
                </a:solidFill>
              </a:rPr>
              <a:t>!</a:t>
            </a:r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Диана Димитрова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2549" y="982663"/>
            <a:ext cx="2201703" cy="4892675"/>
          </a:xfrm>
          <a:prstGeom prst="rect">
            <a:avLst/>
          </a:prstGeo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4878389" cy="2961521"/>
          </a:xfrm>
        </p:spPr>
        <p:txBody>
          <a:bodyPr>
            <a:normAutofit/>
          </a:bodyPr>
          <a:lstStyle/>
          <a:p>
            <a:r>
              <a:rPr lang="bg-BG" sz="3600" b="1" dirty="0" smtClean="0">
                <a:solidFill>
                  <a:srgbClr val="FF0000"/>
                </a:solidFill>
              </a:rPr>
              <a:t>„Да дадем на децата мъдростта на нашето време и крила да летят успешно в своето време!“</a:t>
            </a:r>
            <a:endParaRPr lang="bg-BG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01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Раждането на идеята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289" y="2557463"/>
            <a:ext cx="6821422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Екипът, създал програмите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6.12.2018 година</a:t>
            </a:r>
            <a:endParaRPr lang="bg-BG" b="1" dirty="0">
              <a:solidFill>
                <a:srgbClr val="FF0000"/>
              </a:solidFill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9708" y="3243263"/>
            <a:ext cx="3509433" cy="2632075"/>
          </a:xfrm>
          <a:prstGeom prst="rect">
            <a:avLst/>
          </a:prstGeo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25.01.2019 година</a:t>
            </a:r>
            <a:endParaRPr lang="bg-BG" b="1" dirty="0">
              <a:solidFill>
                <a:srgbClr val="FF0000"/>
              </a:solidFill>
            </a:endParaRPr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5107" y="3243263"/>
            <a:ext cx="3508112" cy="26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30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>
                <a:solidFill>
                  <a:schemeClr val="accent4">
                    <a:lumMod val="75000"/>
                  </a:schemeClr>
                </a:solidFill>
              </a:rPr>
              <a:t>Представяне на учебните програми</a:t>
            </a:r>
            <a:endParaRPr lang="bg-BG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235" y="1523835"/>
            <a:ext cx="3810330" cy="3810330"/>
          </a:xfrm>
          <a:prstGeom prst="rect">
            <a:avLst/>
          </a:prstGeo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979714" y="3031065"/>
            <a:ext cx="4294415" cy="2438404"/>
          </a:xfrm>
        </p:spPr>
        <p:txBody>
          <a:bodyPr>
            <a:normAutofit/>
          </a:bodyPr>
          <a:lstStyle/>
          <a:p>
            <a:endParaRPr lang="bg-BG" sz="2400" dirty="0" smtClean="0">
              <a:solidFill>
                <a:srgbClr val="C00000"/>
              </a:solidFill>
            </a:endParaRPr>
          </a:p>
          <a:p>
            <a:r>
              <a:rPr lang="bg-BG" sz="2400" dirty="0" smtClean="0">
                <a:solidFill>
                  <a:srgbClr val="C00000"/>
                </a:solidFill>
              </a:rPr>
              <a:t>Ядро на учебно съдържание</a:t>
            </a:r>
            <a:endParaRPr lang="bg-BG" sz="2400" dirty="0">
              <a:solidFill>
                <a:srgbClr val="C00000"/>
              </a:solidFill>
            </a:endParaRPr>
          </a:p>
          <a:p>
            <a:r>
              <a:rPr lang="bg-BG" sz="4000" b="1" dirty="0" smtClean="0">
                <a:solidFill>
                  <a:srgbClr val="7030A0"/>
                </a:solidFill>
              </a:rPr>
              <a:t>Грижа за себе си</a:t>
            </a:r>
            <a:endParaRPr lang="bg-BG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Ядро на учебно съдържание „Грижа за другите“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1295400" y="2400300"/>
            <a:ext cx="4718304" cy="834495"/>
          </a:xfrm>
        </p:spPr>
        <p:txBody>
          <a:bodyPr/>
          <a:lstStyle/>
          <a:p>
            <a:pPr algn="ctr"/>
            <a:r>
              <a:rPr lang="bg-BG" b="1" dirty="0" smtClean="0">
                <a:solidFill>
                  <a:srgbClr val="7030A0"/>
                </a:solidFill>
              </a:rPr>
              <a:t>Социално и емоционално учене</a:t>
            </a:r>
            <a:endParaRPr lang="bg-BG" b="1" dirty="0">
              <a:solidFill>
                <a:srgbClr val="7030A0"/>
              </a:solidFill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7701" y="3252259"/>
            <a:ext cx="3504242" cy="2632075"/>
          </a:xfrm>
          <a:prstGeom prst="rect">
            <a:avLst/>
          </a:prstGeo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7030A0"/>
                </a:solidFill>
              </a:rPr>
              <a:t>Управление на взаимоотношения</a:t>
            </a:r>
            <a:endParaRPr lang="bg-BG" b="1" dirty="0">
              <a:solidFill>
                <a:srgbClr val="7030A0"/>
              </a:solidFill>
            </a:endParaRPr>
          </a:p>
        </p:txBody>
      </p:sp>
      <p:sp>
        <p:nvSpPr>
          <p:cNvPr id="9" name="Контейнер за съдържани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1" y="3252259"/>
            <a:ext cx="2801716" cy="280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6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000" b="1" dirty="0">
                <a:solidFill>
                  <a:srgbClr val="A23C33">
                    <a:lumMod val="75000"/>
                  </a:srgbClr>
                </a:solidFill>
              </a:rPr>
              <a:t>Ядро на учебно съдържание „Грижа за другите“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575" y="2889002"/>
            <a:ext cx="4718050" cy="2653209"/>
          </a:xfrm>
          <a:prstGeom prst="rect">
            <a:avLst/>
          </a:prstGeo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10050" y="2560638"/>
            <a:ext cx="2661400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675" y="724126"/>
            <a:ext cx="7216625" cy="54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 smtClean="0">
                <a:solidFill>
                  <a:schemeClr val="accent4">
                    <a:lumMod val="75000"/>
                  </a:schemeClr>
                </a:solidFill>
              </a:rPr>
              <a:t>Ядро на учебно съдържание „Грижа за планетата“</a:t>
            </a:r>
            <a:endParaRPr lang="bg-BG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575" y="2848848"/>
            <a:ext cx="4718050" cy="2733516"/>
          </a:xfrm>
          <a:prstGeom prst="rect">
            <a:avLst/>
          </a:prstGeo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044" y="2448722"/>
            <a:ext cx="4877553" cy="36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рганични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340</TotalTime>
  <Words>479</Words>
  <Application>Microsoft Office PowerPoint</Application>
  <PresentationFormat>Широк екран</PresentationFormat>
  <Paragraphs>78</Paragraphs>
  <Slides>22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22</vt:i4>
      </vt:variant>
    </vt:vector>
  </HeadingPairs>
  <TitlesOfParts>
    <vt:vector size="25" baseType="lpstr">
      <vt:lpstr>Arial</vt:lpstr>
      <vt:lpstr>Garamond</vt:lpstr>
      <vt:lpstr>Органични</vt:lpstr>
      <vt:lpstr>Здравното възпитание в учебни часове</vt:lpstr>
      <vt:lpstr>Съдържание</vt:lpstr>
      <vt:lpstr>Раждането на идеята</vt:lpstr>
      <vt:lpstr>Екипът, създал програмите</vt:lpstr>
      <vt:lpstr>Представяне на учебните програми</vt:lpstr>
      <vt:lpstr>Ядро на учебно съдържание „Грижа за другите“</vt:lpstr>
      <vt:lpstr>Ядро на учебно съдържание „Грижа за другите“</vt:lpstr>
      <vt:lpstr>Презентация на PowerPoint</vt:lpstr>
      <vt:lpstr>Ядро на учебно съдържание „Грижа за планетата“</vt:lpstr>
      <vt:lpstr>Ядро на учебно съдържание „Грижа за планетата“</vt:lpstr>
      <vt:lpstr>Възпитателни методи</vt:lpstr>
      <vt:lpstr>ОЧАКВАНИ РЕЗУЛТАТИ</vt:lpstr>
      <vt:lpstr>Холистично здраве</vt:lpstr>
      <vt:lpstr>Академичен напредък</vt:lpstr>
      <vt:lpstr>Далечни социални хоризонти</vt:lpstr>
      <vt:lpstr>Ангажираност и гражданско самосъзнание</vt:lpstr>
      <vt:lpstr>Инструменти</vt:lpstr>
      <vt:lpstr>Инструменти</vt:lpstr>
      <vt:lpstr>Инструменти</vt:lpstr>
      <vt:lpstr>Обратна връзка</vt:lpstr>
      <vt:lpstr>Дискусия Образование – възпитание?“</vt:lpstr>
      <vt:lpstr>Благодаря за вниманието! Диана Димитрова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Здравното възпитание в учебни часове</dc:title>
  <dc:creator>Диана Димитрова</dc:creator>
  <cp:lastModifiedBy>Диана Димитрова</cp:lastModifiedBy>
  <cp:revision>29</cp:revision>
  <dcterms:created xsi:type="dcterms:W3CDTF">2022-03-23T07:15:41Z</dcterms:created>
  <dcterms:modified xsi:type="dcterms:W3CDTF">2022-10-05T09:17:50Z</dcterms:modified>
</cp:coreProperties>
</file>